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70" r:id="rId4"/>
    <p:sldId id="319" r:id="rId5"/>
    <p:sldId id="302" r:id="rId6"/>
    <p:sldId id="303" r:id="rId7"/>
    <p:sldId id="304" r:id="rId8"/>
    <p:sldId id="305" r:id="rId9"/>
    <p:sldId id="306" r:id="rId10"/>
    <p:sldId id="307" r:id="rId11"/>
    <p:sldId id="308" r:id="rId12"/>
    <p:sldId id="309" r:id="rId13"/>
    <p:sldId id="311" r:id="rId14"/>
    <p:sldId id="313" r:id="rId15"/>
    <p:sldId id="318"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5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C038E7-2531-4ACB-B2A7-5236FE37FE7A}" type="datetimeFigureOut">
              <a:rPr lang="uk-UA" smtClean="0"/>
              <a:t>03.06.2024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8ED37C-925D-4B14-83BF-0F77D78344ED}" type="slidenum">
              <a:rPr lang="uk-UA" smtClean="0"/>
              <a:t>‹#›</a:t>
            </a:fld>
            <a:endParaRPr lang="uk-UA"/>
          </a:p>
        </p:txBody>
      </p:sp>
    </p:spTree>
    <p:extLst>
      <p:ext uri="{BB962C8B-B14F-4D97-AF65-F5344CB8AC3E}">
        <p14:creationId xmlns:p14="http://schemas.microsoft.com/office/powerpoint/2010/main" val="2137553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03.06.2024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03.06.2024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03.06.2024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03.06.2024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03.06.2024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03.06.2024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03.06.2024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03.06.2024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03.06.2024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03.06.2024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03.06.2024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03.06.2024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9448" y="1556792"/>
            <a:ext cx="8424936" cy="2088232"/>
          </a:xfrm>
        </p:spPr>
        <p:txBody>
          <a:bodyPr>
            <a:noAutofit/>
          </a:bodyPr>
          <a:lstStyle/>
          <a:p>
            <a:r>
              <a:rPr lang="uk-UA" sz="3200" dirty="0"/>
              <a:t>Назва науково-дослідної роботи</a:t>
            </a:r>
            <a:r>
              <a:rPr lang="uk-UA" sz="2800" dirty="0" smtClean="0"/>
              <a:t>: </a:t>
            </a:r>
            <a:br>
              <a:rPr lang="uk-UA" sz="2800" dirty="0" smtClean="0"/>
            </a:br>
            <a:r>
              <a:rPr lang="uk-UA" sz="2800" b="1" dirty="0">
                <a:solidFill>
                  <a:srgbClr val="0000CC"/>
                </a:solidFill>
              </a:rPr>
              <a:t>Фотополімерні матриці та наноносії при конструюванні біосенсорів для моніторингу стану довкілля та якості питної води</a:t>
            </a:r>
            <a:endParaRPr lang="uk-UA" sz="2800" dirty="0">
              <a:solidFill>
                <a:srgbClr val="0000CC"/>
              </a:solidFill>
            </a:endParaRPr>
          </a:p>
        </p:txBody>
      </p:sp>
      <p:sp>
        <p:nvSpPr>
          <p:cNvPr id="4" name="Прямоугольник 3"/>
          <p:cNvSpPr/>
          <p:nvPr/>
        </p:nvSpPr>
        <p:spPr>
          <a:xfrm>
            <a:off x="467544" y="116632"/>
            <a:ext cx="8352928" cy="369332"/>
          </a:xfrm>
          <a:prstGeom prst="rect">
            <a:avLst/>
          </a:prstGeom>
        </p:spPr>
        <p:txBody>
          <a:bodyPr wrap="square">
            <a:spAutoFit/>
          </a:bodyPr>
          <a:lstStyle/>
          <a:p>
            <a:pPr algn="ctr"/>
            <a:r>
              <a:rPr lang="uk-UA" dirty="0"/>
              <a:t>Секція </a:t>
            </a:r>
            <a:r>
              <a:rPr lang="uk-UA" dirty="0" smtClean="0"/>
              <a:t>6 </a:t>
            </a:r>
            <a:r>
              <a:rPr lang="uk-UA" b="1" dirty="0" smtClean="0"/>
              <a:t>Наукові проблеми матеріалознавства</a:t>
            </a:r>
            <a:endParaRPr lang="uk-UA" dirty="0"/>
          </a:p>
        </p:txBody>
      </p:sp>
      <p:sp>
        <p:nvSpPr>
          <p:cNvPr id="5" name="Прямоугольник 4"/>
          <p:cNvSpPr/>
          <p:nvPr/>
        </p:nvSpPr>
        <p:spPr>
          <a:xfrm>
            <a:off x="171480" y="768948"/>
            <a:ext cx="8820472" cy="646331"/>
          </a:xfrm>
          <a:prstGeom prst="rect">
            <a:avLst/>
          </a:prstGeom>
        </p:spPr>
        <p:txBody>
          <a:bodyPr wrap="square">
            <a:spAutoFit/>
          </a:bodyPr>
          <a:lstStyle/>
          <a:p>
            <a:pPr algn="ctr"/>
            <a:r>
              <a:rPr lang="uk-UA" b="1" dirty="0">
                <a:solidFill>
                  <a:srgbClr val="FF0000"/>
                </a:solidFill>
              </a:rPr>
              <a:t>ЗАКЛЮЧНИЙ </a:t>
            </a:r>
            <a:r>
              <a:rPr lang="uk-UA" b="1" dirty="0" smtClean="0">
                <a:solidFill>
                  <a:srgbClr val="FF0000"/>
                </a:solidFill>
              </a:rPr>
              <a:t>ЗВІТ (ОСНОВНЕ </a:t>
            </a:r>
            <a:r>
              <a:rPr lang="uk-UA" b="1" dirty="0">
                <a:solidFill>
                  <a:srgbClr val="FF0000"/>
                </a:solidFill>
              </a:rPr>
              <a:t>НАУКОВЕ </a:t>
            </a:r>
            <a:r>
              <a:rPr lang="uk-UA" b="1" dirty="0" smtClean="0">
                <a:solidFill>
                  <a:srgbClr val="FF0000"/>
                </a:solidFill>
              </a:rPr>
              <a:t>ДОСЯГНЕННЯ)</a:t>
            </a:r>
            <a:endParaRPr lang="uk-UA" b="1" dirty="0">
              <a:solidFill>
                <a:srgbClr val="FF0000"/>
              </a:solidFill>
            </a:endParaRPr>
          </a:p>
          <a:p>
            <a:pPr algn="ctr"/>
            <a:r>
              <a:rPr lang="uk-UA" b="1" dirty="0" smtClean="0">
                <a:solidFill>
                  <a:srgbClr val="FF0000"/>
                </a:solidFill>
              </a:rPr>
              <a:t>про виконання науково-дослідної роботи, завершеної у 2023 році</a:t>
            </a:r>
            <a:endParaRPr lang="uk-UA" b="1" dirty="0">
              <a:solidFill>
                <a:srgbClr val="FF0000"/>
              </a:solidFill>
            </a:endParaRPr>
          </a:p>
        </p:txBody>
      </p:sp>
      <p:sp>
        <p:nvSpPr>
          <p:cNvPr id="8" name="Прямоугольник 7"/>
          <p:cNvSpPr/>
          <p:nvPr/>
        </p:nvSpPr>
        <p:spPr>
          <a:xfrm>
            <a:off x="320133" y="3847656"/>
            <a:ext cx="6192688" cy="369332"/>
          </a:xfrm>
          <a:prstGeom prst="rect">
            <a:avLst/>
          </a:prstGeom>
        </p:spPr>
        <p:txBody>
          <a:bodyPr wrap="square">
            <a:spAutoFit/>
          </a:bodyPr>
          <a:lstStyle/>
          <a:p>
            <a:pPr lvl="0"/>
            <a:r>
              <a:rPr lang="uk-UA" dirty="0"/>
              <a:t>Керівник </a:t>
            </a:r>
            <a:r>
              <a:rPr lang="uk-UA" dirty="0" smtClean="0"/>
              <a:t>НДР: </a:t>
            </a:r>
            <a:r>
              <a:rPr lang="uk-UA" b="1" dirty="0">
                <a:solidFill>
                  <a:srgbClr val="0000CC"/>
                </a:solidFill>
              </a:rPr>
              <a:t>Лешко Роман Ярославович</a:t>
            </a:r>
          </a:p>
        </p:txBody>
      </p:sp>
      <p:sp>
        <p:nvSpPr>
          <p:cNvPr id="9" name="Прямоугольник 8"/>
          <p:cNvSpPr/>
          <p:nvPr/>
        </p:nvSpPr>
        <p:spPr>
          <a:xfrm>
            <a:off x="321216" y="4216988"/>
            <a:ext cx="4409862" cy="369332"/>
          </a:xfrm>
          <a:prstGeom prst="rect">
            <a:avLst/>
          </a:prstGeom>
        </p:spPr>
        <p:txBody>
          <a:bodyPr wrap="none">
            <a:spAutoFit/>
          </a:bodyPr>
          <a:lstStyle/>
          <a:p>
            <a:pPr lvl="0"/>
            <a:r>
              <a:rPr lang="uk-UA" dirty="0"/>
              <a:t>Номер державної реєстрації: </a:t>
            </a:r>
            <a:r>
              <a:rPr lang="en-GB" b="1" dirty="0">
                <a:solidFill>
                  <a:srgbClr val="0000CC"/>
                </a:solidFill>
              </a:rPr>
              <a:t>0121U109539</a:t>
            </a:r>
            <a:endParaRPr lang="uk-UA" b="1" dirty="0">
              <a:solidFill>
                <a:srgbClr val="0000CC"/>
              </a:solidFill>
            </a:endParaRPr>
          </a:p>
        </p:txBody>
      </p:sp>
      <p:sp>
        <p:nvSpPr>
          <p:cNvPr id="10" name="Прямоугольник 9"/>
          <p:cNvSpPr/>
          <p:nvPr/>
        </p:nvSpPr>
        <p:spPr>
          <a:xfrm>
            <a:off x="295015" y="4703190"/>
            <a:ext cx="8289607" cy="646331"/>
          </a:xfrm>
          <a:prstGeom prst="rect">
            <a:avLst/>
          </a:prstGeom>
        </p:spPr>
        <p:txBody>
          <a:bodyPr wrap="square">
            <a:spAutoFit/>
          </a:bodyPr>
          <a:lstStyle/>
          <a:p>
            <a:pPr lvl="0"/>
            <a:r>
              <a:rPr lang="uk-UA" dirty="0"/>
              <a:t>Повне найменування організації-виконавця: </a:t>
            </a:r>
            <a:r>
              <a:rPr lang="uk-UA" b="1" dirty="0">
                <a:solidFill>
                  <a:srgbClr val="0000CC"/>
                </a:solidFill>
              </a:rPr>
              <a:t>Дрогобицький державний педагогічний університет імені Івана </a:t>
            </a:r>
            <a:r>
              <a:rPr lang="uk-UA" b="1" dirty="0" smtClean="0">
                <a:solidFill>
                  <a:srgbClr val="0000CC"/>
                </a:solidFill>
              </a:rPr>
              <a:t>Франка (ДДПУ ім. І.Франка)</a:t>
            </a:r>
            <a:endParaRPr lang="uk-UA" b="1" dirty="0">
              <a:solidFill>
                <a:srgbClr val="0000CC"/>
              </a:solidFill>
            </a:endParaRPr>
          </a:p>
        </p:txBody>
      </p:sp>
      <p:sp>
        <p:nvSpPr>
          <p:cNvPr id="11" name="Прямоугольник 10"/>
          <p:cNvSpPr/>
          <p:nvPr/>
        </p:nvSpPr>
        <p:spPr>
          <a:xfrm>
            <a:off x="295015" y="5449076"/>
            <a:ext cx="5760640" cy="369332"/>
          </a:xfrm>
          <a:prstGeom prst="rect">
            <a:avLst/>
          </a:prstGeom>
        </p:spPr>
        <p:txBody>
          <a:bodyPr wrap="square">
            <a:spAutoFit/>
          </a:bodyPr>
          <a:lstStyle/>
          <a:p>
            <a:pPr lvl="0"/>
            <a:r>
              <a:rPr lang="uk-UA" dirty="0" smtClean="0"/>
              <a:t>Вид дослідження: </a:t>
            </a:r>
            <a:r>
              <a:rPr lang="uk-UA" b="1" dirty="0">
                <a:solidFill>
                  <a:srgbClr val="0000CC"/>
                </a:solidFill>
              </a:rPr>
              <a:t>фундаментальне</a:t>
            </a:r>
          </a:p>
        </p:txBody>
      </p:sp>
      <p:sp>
        <p:nvSpPr>
          <p:cNvPr id="12" name="Прямоугольник 11"/>
          <p:cNvSpPr/>
          <p:nvPr/>
        </p:nvSpPr>
        <p:spPr>
          <a:xfrm>
            <a:off x="290045" y="5868154"/>
            <a:ext cx="8203152" cy="369332"/>
          </a:xfrm>
          <a:prstGeom prst="rect">
            <a:avLst/>
          </a:prstGeom>
        </p:spPr>
        <p:txBody>
          <a:bodyPr wrap="square">
            <a:spAutoFit/>
          </a:bodyPr>
          <a:lstStyle/>
          <a:p>
            <a:pPr lvl="0"/>
            <a:r>
              <a:rPr lang="uk-UA" dirty="0"/>
              <a:t>Обсяг коштів виділених на виконання </a:t>
            </a:r>
            <a:r>
              <a:rPr lang="uk-UA" dirty="0" smtClean="0"/>
              <a:t>НДР: </a:t>
            </a:r>
            <a:r>
              <a:rPr lang="uk-UA" b="1" dirty="0" smtClean="0">
                <a:solidFill>
                  <a:srgbClr val="0000CC"/>
                </a:solidFill>
              </a:rPr>
              <a:t>1206,9 </a:t>
            </a:r>
            <a:r>
              <a:rPr lang="uk-UA" b="1" dirty="0">
                <a:solidFill>
                  <a:srgbClr val="0000CC"/>
                </a:solidFill>
              </a:rPr>
              <a:t>тис. </a:t>
            </a:r>
            <a:r>
              <a:rPr lang="uk-UA" b="1" dirty="0" smtClean="0">
                <a:solidFill>
                  <a:srgbClr val="0000CC"/>
                </a:solidFill>
              </a:rPr>
              <a:t>грн</a:t>
            </a:r>
            <a:endParaRPr lang="uk-UA" b="1" dirty="0">
              <a:solidFill>
                <a:srgbClr val="0000CC"/>
              </a:solidFill>
            </a:endParaRPr>
          </a:p>
        </p:txBody>
      </p:sp>
      <p:sp>
        <p:nvSpPr>
          <p:cNvPr id="13" name="Прямоугольник 12"/>
          <p:cNvSpPr/>
          <p:nvPr/>
        </p:nvSpPr>
        <p:spPr>
          <a:xfrm>
            <a:off x="289345" y="6249110"/>
            <a:ext cx="5760640" cy="369332"/>
          </a:xfrm>
          <a:prstGeom prst="rect">
            <a:avLst/>
          </a:prstGeom>
        </p:spPr>
        <p:txBody>
          <a:bodyPr wrap="square">
            <a:spAutoFit/>
          </a:bodyPr>
          <a:lstStyle/>
          <a:p>
            <a:pPr lvl="0"/>
            <a:r>
              <a:rPr lang="uk-UA" dirty="0"/>
              <a:t>Терміни виконання </a:t>
            </a:r>
            <a:r>
              <a:rPr lang="uk-UA" dirty="0" smtClean="0"/>
              <a:t>роботи: </a:t>
            </a:r>
            <a:r>
              <a:rPr lang="uk-UA" b="1" dirty="0" smtClean="0">
                <a:solidFill>
                  <a:srgbClr val="0000CC"/>
                </a:solidFill>
              </a:rPr>
              <a:t>01.01.2021 </a:t>
            </a:r>
            <a:r>
              <a:rPr lang="uk-UA" b="1" dirty="0">
                <a:solidFill>
                  <a:srgbClr val="0000CC"/>
                </a:solidFill>
              </a:rPr>
              <a:t>р. – </a:t>
            </a:r>
            <a:r>
              <a:rPr lang="uk-UA" b="1" dirty="0" smtClean="0">
                <a:solidFill>
                  <a:srgbClr val="0000CC"/>
                </a:solidFill>
              </a:rPr>
              <a:t>31.12.2023 </a:t>
            </a:r>
            <a:r>
              <a:rPr lang="uk-UA" b="1" dirty="0">
                <a:solidFill>
                  <a:srgbClr val="0000CC"/>
                </a:solidFill>
              </a:rPr>
              <a:t>р.</a:t>
            </a:r>
          </a:p>
        </p:txBody>
      </p:sp>
    </p:spTree>
    <p:extLst>
      <p:ext uri="{BB962C8B-B14F-4D97-AF65-F5344CB8AC3E}">
        <p14:creationId xmlns:p14="http://schemas.microsoft.com/office/powerpoint/2010/main" val="461189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85544"/>
            <a:ext cx="8640960" cy="6740307"/>
          </a:xfrm>
          <a:prstGeom prst="rect">
            <a:avLst/>
          </a:prstGeom>
        </p:spPr>
        <p:txBody>
          <a:bodyPr wrap="square">
            <a:spAutoFit/>
          </a:bodyPr>
          <a:lstStyle/>
          <a:p>
            <a:r>
              <a:rPr lang="en-GB" dirty="0"/>
              <a:t>18. N. Stasyuk, O. Demkiv, G. </a:t>
            </a:r>
            <a:r>
              <a:rPr lang="en-GB" dirty="0" err="1"/>
              <a:t>Gayda</a:t>
            </a:r>
            <a:r>
              <a:rPr lang="en-GB" dirty="0"/>
              <a:t>, R. Serkiz, A. </a:t>
            </a:r>
            <a:r>
              <a:rPr lang="en-GB" dirty="0" err="1"/>
              <a:t>Zakalskiy</a:t>
            </a:r>
            <a:r>
              <a:rPr lang="en-GB" dirty="0"/>
              <a:t>, O. </a:t>
            </a:r>
            <a:r>
              <a:rPr lang="en-GB" dirty="0" err="1"/>
              <a:t>Zakalska</a:t>
            </a:r>
            <a:r>
              <a:rPr lang="en-GB" dirty="0"/>
              <a:t>, H. Klepach, G. Al-</a:t>
            </a:r>
            <a:r>
              <a:rPr lang="en-GB" dirty="0" err="1"/>
              <a:t>Maali</a:t>
            </a:r>
            <a:r>
              <a:rPr lang="en-GB" dirty="0"/>
              <a:t>, N. </a:t>
            </a:r>
            <a:r>
              <a:rPr lang="en-GB" dirty="0" err="1"/>
              <a:t>Bisko</a:t>
            </a:r>
            <a:r>
              <a:rPr lang="en-GB" dirty="0"/>
              <a:t>, M. Gonchar. Highly Sensitive Amperometric Biosensors Based on Oxidases and </a:t>
            </a:r>
            <a:r>
              <a:rPr lang="en-GB" dirty="0" err="1"/>
              <a:t>CuCe</a:t>
            </a:r>
            <a:r>
              <a:rPr lang="en-GB" dirty="0"/>
              <a:t> Nanoparticles Coupled with Porous Gold // Eng. Proc., 2022, V. 16(1), P.1-8. (Scopus, WoS; Open Access), https://doi.org/10.3390/IECB2022-12251</a:t>
            </a:r>
            <a:endParaRPr lang="en-GB" dirty="0" smtClean="0"/>
          </a:p>
          <a:p>
            <a:endParaRPr lang="uk-UA" dirty="0" smtClean="0"/>
          </a:p>
          <a:p>
            <a:r>
              <a:rPr lang="en-GB" dirty="0"/>
              <a:t>19. N.Ye. Stasyuk, G.Z. </a:t>
            </a:r>
            <a:r>
              <a:rPr lang="en-GB" dirty="0" err="1"/>
              <a:t>Gayda</a:t>
            </a:r>
            <a:r>
              <a:rPr lang="en-GB" dirty="0"/>
              <a:t>, A.E. </a:t>
            </a:r>
            <a:r>
              <a:rPr lang="en-GB" dirty="0" err="1"/>
              <a:t>Zakalskiy</a:t>
            </a:r>
            <a:r>
              <a:rPr lang="en-GB" dirty="0"/>
              <a:t>, L.R. </a:t>
            </a:r>
            <a:r>
              <a:rPr lang="en-GB" dirty="0" err="1"/>
              <a:t>Fayura</a:t>
            </a:r>
            <a:r>
              <a:rPr lang="en-GB" dirty="0"/>
              <a:t>, O.M. </a:t>
            </a:r>
            <a:r>
              <a:rPr lang="en-GB" dirty="0" err="1"/>
              <a:t>Zakalska</a:t>
            </a:r>
            <a:r>
              <a:rPr lang="en-GB" dirty="0"/>
              <a:t>, </a:t>
            </a:r>
            <a:r>
              <a:rPr lang="uk-UA" dirty="0"/>
              <a:t>А.А. </a:t>
            </a:r>
            <a:r>
              <a:rPr lang="en-GB" dirty="0" err="1"/>
              <a:t>Sibirny</a:t>
            </a:r>
            <a:r>
              <a:rPr lang="en-GB" dirty="0"/>
              <a:t>, M. </a:t>
            </a:r>
            <a:r>
              <a:rPr lang="en-GB" dirty="0" err="1"/>
              <a:t>Nisnevitch</a:t>
            </a:r>
            <a:r>
              <a:rPr lang="en-GB" dirty="0"/>
              <a:t>, M.V. Gonchar. Amperometric biosensors for L-arginine and creatinine assay based on recombinant </a:t>
            </a:r>
            <a:r>
              <a:rPr lang="en-GB" dirty="0" err="1"/>
              <a:t>deiminases</a:t>
            </a:r>
            <a:r>
              <a:rPr lang="en-GB" dirty="0"/>
              <a:t> and ammonium-sensitive Cu/Zn(Hg)S nanoparticles // </a:t>
            </a:r>
            <a:r>
              <a:rPr lang="en-GB" dirty="0" err="1"/>
              <a:t>Talanta</a:t>
            </a:r>
            <a:r>
              <a:rPr lang="en-GB" dirty="0"/>
              <a:t>, 2022, V. 238(1), P. 122996. (IF = 6.556, Scopus, WoS, Q1), https://doi.org/10.1016/j.talanta.2021.122996</a:t>
            </a:r>
            <a:endParaRPr lang="uk-UA" dirty="0" smtClean="0"/>
          </a:p>
          <a:p>
            <a:endParaRPr lang="uk-UA" dirty="0" smtClean="0"/>
          </a:p>
          <a:p>
            <a:r>
              <a:rPr lang="en-US" dirty="0"/>
              <a:t>20. G. </a:t>
            </a:r>
            <a:r>
              <a:rPr lang="en-US" dirty="0" err="1"/>
              <a:t>Gayda</a:t>
            </a:r>
            <a:r>
              <a:rPr lang="en-US" dirty="0"/>
              <a:t>, N. Stasyuk, A. </a:t>
            </a:r>
            <a:r>
              <a:rPr lang="en-US" dirty="0" err="1"/>
              <a:t>Zakalskiy</a:t>
            </a:r>
            <a:r>
              <a:rPr lang="en-US" dirty="0"/>
              <a:t>, M. Gonchar, E. Katz. Arginine-hydrolyzing enzymes for electrochemical biosensors // Current </a:t>
            </a:r>
            <a:r>
              <a:rPr lang="en-US" dirty="0" err="1"/>
              <a:t>Opin</a:t>
            </a:r>
            <a:r>
              <a:rPr lang="en-US" dirty="0"/>
              <a:t>. </a:t>
            </a:r>
            <a:r>
              <a:rPr lang="en-US" dirty="0" err="1"/>
              <a:t>Electrochem</a:t>
            </a:r>
            <a:r>
              <a:rPr lang="en-US" dirty="0"/>
              <a:t>., 2022, V. 33, P. 100941. (IF = 6.82, Scopus, WoS, Q1), https://doi.org/10.1016/j.coelec.2022.100941</a:t>
            </a:r>
            <a:endParaRPr lang="en-US" dirty="0" smtClean="0"/>
          </a:p>
          <a:p>
            <a:endParaRPr lang="uk-UA" dirty="0" smtClean="0"/>
          </a:p>
          <a:p>
            <a:r>
              <a:rPr lang="en-US" dirty="0"/>
              <a:t>21. O. Demkiv, G. </a:t>
            </a:r>
            <a:r>
              <a:rPr lang="en-US" dirty="0" err="1"/>
              <a:t>Gayda</a:t>
            </a:r>
            <a:r>
              <a:rPr lang="en-US" dirty="0"/>
              <a:t>, N. Stasyuk, O. </a:t>
            </a:r>
            <a:r>
              <a:rPr lang="en-US" dirty="0" err="1"/>
              <a:t>Brahinetz</a:t>
            </a:r>
            <a:r>
              <a:rPr lang="en-US" dirty="0"/>
              <a:t>, M. Gonchar, M. </a:t>
            </a:r>
            <a:r>
              <a:rPr lang="en-US" dirty="0" err="1"/>
              <a:t>Nisnevitch</a:t>
            </a:r>
            <a:r>
              <a:rPr lang="en-US" dirty="0"/>
              <a:t>. Nanomaterials as redox mediators in laccase-based amperometric biosensors for catechol assay // Biosensors, 2022, V. 12, P. 41. (IF = 5.743, Scopus, WoS, Q2; Open Access), https://</a:t>
            </a:r>
            <a:r>
              <a:rPr lang="en-US" dirty="0" smtClean="0"/>
              <a:t>doi.org/10.3390/bios12090741</a:t>
            </a:r>
            <a:endParaRPr lang="uk-UA" dirty="0" smtClean="0"/>
          </a:p>
          <a:p>
            <a:endParaRPr lang="uk-UA" dirty="0"/>
          </a:p>
          <a:p>
            <a:r>
              <a:rPr lang="en-US" dirty="0"/>
              <a:t>22. N. Stasyuk, O. Demkiv, G. </a:t>
            </a:r>
            <a:r>
              <a:rPr lang="en-US" dirty="0" err="1"/>
              <a:t>Gayda</a:t>
            </a:r>
            <a:r>
              <a:rPr lang="en-US" dirty="0"/>
              <a:t>, O. </a:t>
            </a:r>
            <a:r>
              <a:rPr lang="en-US" dirty="0" err="1"/>
              <a:t>Zakalska</a:t>
            </a:r>
            <a:r>
              <a:rPr lang="en-US" dirty="0"/>
              <a:t>, A. </a:t>
            </a:r>
            <a:r>
              <a:rPr lang="en-US" dirty="0" err="1"/>
              <a:t>Zakalskiy</a:t>
            </a:r>
            <a:r>
              <a:rPr lang="en-US" dirty="0"/>
              <a:t>,  R. Serkiz,  T. Kavetskyy, M. Gonchar. Reusable alcohol oxidase-</a:t>
            </a:r>
            <a:r>
              <a:rPr lang="en-US" dirty="0" err="1"/>
              <a:t>nPtCu</a:t>
            </a:r>
            <a:r>
              <a:rPr lang="en-US" dirty="0"/>
              <a:t>/alginate beads for highly sensitive ethanol assay in beverages // RSC Adv., 2022, V. 12(33), P. 21309-21317. (IF = 3.361, Scopus, WoS, Q1; Open Access), https://doi.org/10.1039/d2ra02106d</a:t>
            </a:r>
          </a:p>
        </p:txBody>
      </p:sp>
    </p:spTree>
    <p:extLst>
      <p:ext uri="{BB962C8B-B14F-4D97-AF65-F5344CB8AC3E}">
        <p14:creationId xmlns:p14="http://schemas.microsoft.com/office/powerpoint/2010/main" val="2207109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784976" cy="5909310"/>
          </a:xfrm>
          <a:prstGeom prst="rect">
            <a:avLst/>
          </a:prstGeom>
        </p:spPr>
        <p:txBody>
          <a:bodyPr wrap="square">
            <a:spAutoFit/>
          </a:bodyPr>
          <a:lstStyle/>
          <a:p>
            <a:r>
              <a:rPr lang="en-GB" dirty="0"/>
              <a:t>23. T. Kavetskyy, O. Smutok, O. Demkiv, Y. Kukhazh, N. Stasyuk, E. Leonenko, A. Kiv, Y. Kobayashi, A. Kinomura, O. Šauša, M. Gonchar, E. Katz. Improvement of laccase biosensor characteristics using sulfur-doped TiO</a:t>
            </a:r>
            <a:r>
              <a:rPr lang="en-GB" baseline="-25000" dirty="0"/>
              <a:t>2</a:t>
            </a:r>
            <a:r>
              <a:rPr lang="en-GB" dirty="0"/>
              <a:t> nanoparticles // Bioelectrochemistry, 2022, V.147, P.108215. (IF = 5.760, Scopus, WoS, Q2), </a:t>
            </a:r>
            <a:r>
              <a:rPr lang="en-GB" dirty="0" smtClean="0"/>
              <a:t>https</a:t>
            </a:r>
            <a:r>
              <a:rPr lang="en-GB" dirty="0"/>
              <a:t>://doi.org/10.1016/j.bioelechem.2022.108215</a:t>
            </a:r>
            <a:endParaRPr lang="en-GB" dirty="0" smtClean="0"/>
          </a:p>
          <a:p>
            <a:endParaRPr lang="uk-UA" dirty="0" smtClean="0"/>
          </a:p>
          <a:p>
            <a:r>
              <a:rPr lang="en-GB" dirty="0"/>
              <a:t>24. N. Stasyuk, O. Demkiv, G. </a:t>
            </a:r>
            <a:r>
              <a:rPr lang="en-GB" dirty="0" err="1"/>
              <a:t>Gayda</a:t>
            </a:r>
            <a:r>
              <a:rPr lang="en-GB" dirty="0"/>
              <a:t>, O. </a:t>
            </a:r>
            <a:r>
              <a:rPr lang="en-GB" dirty="0" err="1"/>
              <a:t>Zakalska</a:t>
            </a:r>
            <a:r>
              <a:rPr lang="en-GB" dirty="0"/>
              <a:t>, M. Gonchar. Amperometric biosensors based on alcohol oxidase and </a:t>
            </a:r>
            <a:r>
              <a:rPr lang="en-GB" dirty="0" smtClean="0"/>
              <a:t>peroxidase</a:t>
            </a:r>
            <a:r>
              <a:rPr lang="uk-UA" dirty="0" smtClean="0"/>
              <a:t>-</a:t>
            </a:r>
            <a:r>
              <a:rPr lang="en-GB" dirty="0" smtClean="0"/>
              <a:t>like </a:t>
            </a:r>
            <a:r>
              <a:rPr lang="en-GB" dirty="0"/>
              <a:t>nanozymes for ethanol determination // </a:t>
            </a:r>
            <a:r>
              <a:rPr lang="en-GB" dirty="0" err="1"/>
              <a:t>Microchim</a:t>
            </a:r>
            <a:r>
              <a:rPr lang="en-GB" dirty="0"/>
              <a:t>. Acta, 2022, V.189(12), P.474. (IF = 6.408, Scopus, WoS, Q1; Open Access), https://doi.org/10.1007/s00604-022-05568-z</a:t>
            </a:r>
            <a:endParaRPr lang="en-GB" dirty="0" smtClean="0"/>
          </a:p>
          <a:p>
            <a:endParaRPr lang="uk-UA" dirty="0" smtClean="0"/>
          </a:p>
          <a:p>
            <a:r>
              <a:rPr lang="en-GB" dirty="0"/>
              <a:t>25. M. Goździuk, T. Kavetskyy, D. Massana Roquero, O. Smutok, M. Gonchar, D.P. Královič, H. Švajdlenková, O. Šauša, P. Kalinay, H. Nosrati, M. Lebedevaite, S. Grauzeliene, J. Ostrauskaite, A. Kiv, B. Zgardzińska. UV-cured green polymers for biosensorics: correlation of operational parameters of highly sensitive biosensors with nano-volumes and adsorption properties // Materials, 2022, V.15, P.6607. (IF = 3.623, Scopus, WoS, Q2; Open Access), https://doi.org/10.3390/ma15196607 </a:t>
            </a:r>
            <a:endParaRPr lang="en-GB" dirty="0" smtClean="0"/>
          </a:p>
          <a:p>
            <a:endParaRPr lang="uk-UA" dirty="0" smtClean="0"/>
          </a:p>
          <a:p>
            <a:r>
              <a:rPr lang="en-GB" dirty="0"/>
              <a:t>26. T. Kavetskyy, N. Stebeletska, J. Borc, M. Kravtsiv, K. Graz, O. Šauša, H. Švajdlenková, A. </a:t>
            </a:r>
            <a:r>
              <a:rPr lang="en-GB" dirty="0" err="1"/>
              <a:t>Kleinová</a:t>
            </a:r>
            <a:r>
              <a:rPr lang="en-GB" dirty="0"/>
              <a:t>, A. Kiv, O. Tadeush, A.L. Stepanov. Long-range effect in ion-implanted polymers // Vacuum, 2022, V.200, P.111038. (IF = 3.627, Scopus, WoS, Q1), https://doi.org/10.1016/j.vacuum.2022.111038</a:t>
            </a:r>
          </a:p>
        </p:txBody>
      </p:sp>
    </p:spTree>
    <p:extLst>
      <p:ext uri="{BB962C8B-B14F-4D97-AF65-F5344CB8AC3E}">
        <p14:creationId xmlns:p14="http://schemas.microsoft.com/office/powerpoint/2010/main" val="920638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7209" y="188640"/>
            <a:ext cx="8640960" cy="6463308"/>
          </a:xfrm>
          <a:prstGeom prst="rect">
            <a:avLst/>
          </a:prstGeom>
        </p:spPr>
        <p:txBody>
          <a:bodyPr wrap="square">
            <a:spAutoFit/>
          </a:bodyPr>
          <a:lstStyle/>
          <a:p>
            <a:r>
              <a:rPr lang="en-GB" dirty="0"/>
              <a:t>27. R. </a:t>
            </a:r>
            <a:r>
              <a:rPr lang="en-GB" dirty="0" err="1"/>
              <a:t>Nasiri</a:t>
            </a:r>
            <a:r>
              <a:rPr lang="en-GB" dirty="0"/>
              <a:t>, B. </a:t>
            </a:r>
            <a:r>
              <a:rPr lang="en-GB" dirty="0" err="1"/>
              <a:t>Gholipour</a:t>
            </a:r>
            <a:r>
              <a:rPr lang="en-GB" dirty="0"/>
              <a:t>, M. </a:t>
            </a:r>
            <a:r>
              <a:rPr lang="en-GB" dirty="0" err="1"/>
              <a:t>Nourmohammadi</a:t>
            </a:r>
            <a:r>
              <a:rPr lang="en-GB" dirty="0"/>
              <a:t>, Z. </a:t>
            </a:r>
            <a:r>
              <a:rPr lang="en-GB" dirty="0" err="1"/>
              <a:t>Karimi</a:t>
            </a:r>
            <a:r>
              <a:rPr lang="en-GB" dirty="0"/>
              <a:t>, S. </a:t>
            </a:r>
            <a:r>
              <a:rPr lang="en-GB" dirty="0" err="1"/>
              <a:t>Doaee</a:t>
            </a:r>
            <a:r>
              <a:rPr lang="en-GB" dirty="0"/>
              <a:t>, R. </a:t>
            </a:r>
            <a:r>
              <a:rPr lang="en-GB" dirty="0" err="1"/>
              <a:t>Taghavi</a:t>
            </a:r>
            <a:r>
              <a:rPr lang="en-GB" dirty="0"/>
              <a:t>, S. </a:t>
            </a:r>
            <a:r>
              <a:rPr lang="en-GB" dirty="0" err="1"/>
              <a:t>Rostamnia</a:t>
            </a:r>
            <a:r>
              <a:rPr lang="en-GB" dirty="0"/>
              <a:t>, E. </a:t>
            </a:r>
            <a:r>
              <a:rPr lang="en-GB" dirty="0" err="1"/>
              <a:t>Zarenezhad</a:t>
            </a:r>
            <a:r>
              <a:rPr lang="en-GB" dirty="0"/>
              <a:t>, F. </a:t>
            </a:r>
            <a:r>
              <a:rPr lang="en-GB" dirty="0" err="1"/>
              <a:t>Karimi</a:t>
            </a:r>
            <a:r>
              <a:rPr lang="en-GB" dirty="0"/>
              <a:t>, T. Kavetskyy, O. Smutok, A. Kiv, V. Soloviev, S. </a:t>
            </a:r>
            <a:r>
              <a:rPr lang="en-GB" dirty="0" err="1"/>
              <a:t>Khaksar</a:t>
            </a:r>
            <a:r>
              <a:rPr lang="en-GB" dirty="0"/>
              <a:t>, A.S. </a:t>
            </a:r>
            <a:r>
              <a:rPr lang="en-GB" dirty="0" err="1"/>
              <a:t>Hamidi</a:t>
            </a:r>
            <a:r>
              <a:rPr lang="en-GB" dirty="0"/>
              <a:t>. Mesoporous hybrid organosilica for stabilizing Pd nanoparticles and aerobic alcohol oxidation through Pd hydride (Pd-H</a:t>
            </a:r>
            <a:r>
              <a:rPr lang="en-GB" baseline="-25000" dirty="0"/>
              <a:t>2</a:t>
            </a:r>
            <a:r>
              <a:rPr lang="en-GB" dirty="0"/>
              <a:t>) species // Int. J. </a:t>
            </a:r>
            <a:r>
              <a:rPr lang="en-GB" dirty="0" err="1"/>
              <a:t>Hydrog</a:t>
            </a:r>
            <a:r>
              <a:rPr lang="en-GB" dirty="0"/>
              <a:t>. Energy, 2023, V.48, P.6488-6498. (IF = 7.139, Scopus, WoS, Q1), https://doi.org/10.1016/j.ijhydene.2022.04.242</a:t>
            </a:r>
            <a:endParaRPr lang="uk-UA" dirty="0" smtClean="0"/>
          </a:p>
          <a:p>
            <a:endParaRPr lang="uk-UA" dirty="0" smtClean="0"/>
          </a:p>
          <a:p>
            <a:r>
              <a:rPr lang="en-GB" dirty="0"/>
              <a:t>28. N. Stasyuk, G. </a:t>
            </a:r>
            <a:r>
              <a:rPr lang="en-GB" dirty="0" err="1"/>
              <a:t>Gayda</a:t>
            </a:r>
            <a:r>
              <a:rPr lang="en-GB" dirty="0"/>
              <a:t>, O. Demkiv, L. </a:t>
            </a:r>
            <a:r>
              <a:rPr lang="en-GB" dirty="0" err="1"/>
              <a:t>Darmohray</a:t>
            </a:r>
            <a:r>
              <a:rPr lang="en-GB" dirty="0"/>
              <a:t>, M. Gonchar, M. </a:t>
            </a:r>
            <a:r>
              <a:rPr lang="en-GB" dirty="0" err="1"/>
              <a:t>Nisnevitch</a:t>
            </a:r>
            <a:r>
              <a:rPr lang="en-GB" dirty="0"/>
              <a:t>. Amperometric biosensors for L-arginine determination based on L-arginine oxidase and peroxidase-like nanozymes // Appl. Sci., 2021, V.11, P.7024. (IF = 2.679, Scopus, WoS, Q2; Open Access), https://doi.org/10.3390/app11157024</a:t>
            </a:r>
            <a:endParaRPr lang="en-GB" dirty="0" smtClean="0"/>
          </a:p>
          <a:p>
            <a:endParaRPr lang="uk-UA" dirty="0" smtClean="0"/>
          </a:p>
          <a:p>
            <a:r>
              <a:rPr lang="en-GB" dirty="0"/>
              <a:t>29. O. Demkiv, N. Stasyuk, R. Serkiz, G. </a:t>
            </a:r>
            <a:r>
              <a:rPr lang="en-GB" dirty="0" err="1"/>
              <a:t>Gayda</a:t>
            </a:r>
            <a:r>
              <a:rPr lang="en-GB" dirty="0"/>
              <a:t>, M. </a:t>
            </a:r>
            <a:r>
              <a:rPr lang="en-GB" dirty="0" err="1"/>
              <a:t>Nisnevitch</a:t>
            </a:r>
            <a:r>
              <a:rPr lang="en-GB" dirty="0"/>
              <a:t>, M. Gonchar. Peroxidase-like metal-based nanozymes: synthesis, catalytic properties, and analytical application // Appl. Sci., 2021, V.11, P.777. (IF = 2.679, Scopus, WoS, Q2; Open Access), https://doi.org/10.3390/app11020777</a:t>
            </a:r>
            <a:endParaRPr lang="en-GB" dirty="0" smtClean="0"/>
          </a:p>
          <a:p>
            <a:endParaRPr lang="uk-UA" dirty="0" smtClean="0"/>
          </a:p>
          <a:p>
            <a:r>
              <a:rPr lang="en-GB" dirty="0"/>
              <a:t>30. T. Kavetskyy, V. Boev, V. Ilcheva, Y. Kukhazh, O. Smutok, L. Pan’kiv, O. Šauša, H. Švajdlenková, D. </a:t>
            </a:r>
            <a:r>
              <a:rPr lang="en-GB" dirty="0" err="1"/>
              <a:t>Tatchev</a:t>
            </a:r>
            <a:r>
              <a:rPr lang="en-GB" dirty="0"/>
              <a:t>, G. </a:t>
            </a:r>
            <a:r>
              <a:rPr lang="en-GB" dirty="0" err="1"/>
              <a:t>Avdeev</a:t>
            </a:r>
            <a:r>
              <a:rPr lang="en-GB" dirty="0"/>
              <a:t>, E. </a:t>
            </a:r>
            <a:r>
              <a:rPr lang="en-GB" dirty="0" err="1"/>
              <a:t>Gericke</a:t>
            </a:r>
            <a:r>
              <a:rPr lang="en-GB" dirty="0"/>
              <a:t>, A. </a:t>
            </a:r>
            <a:r>
              <a:rPr lang="en-GB" dirty="0" err="1"/>
              <a:t>Hoell</a:t>
            </a:r>
            <a:r>
              <a:rPr lang="en-GB" dirty="0"/>
              <a:t>, S. </a:t>
            </a:r>
            <a:r>
              <a:rPr lang="en-GB" dirty="0" err="1"/>
              <a:t>Rostamnia</a:t>
            </a:r>
            <a:r>
              <a:rPr lang="en-GB" dirty="0"/>
              <a:t>, T. Petkova. Structural and free volume characterization of sol-gel organic-inorganic hybrids, obtained by co-condensation of two ureasilicate stoichiometric precursors // J. Appl. Polym. Sci., 2021, V.138, P.e50615(1-10). (IF = 2.520, Scopus, WoS, Q1), https://</a:t>
            </a:r>
            <a:r>
              <a:rPr lang="en-GB" dirty="0" smtClean="0"/>
              <a:t>doi.org/10.1002/app.50615</a:t>
            </a:r>
            <a:endParaRPr lang="en-GB" dirty="0"/>
          </a:p>
        </p:txBody>
      </p:sp>
    </p:spTree>
    <p:extLst>
      <p:ext uri="{BB962C8B-B14F-4D97-AF65-F5344CB8AC3E}">
        <p14:creationId xmlns:p14="http://schemas.microsoft.com/office/powerpoint/2010/main" val="16109684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872" y="72867"/>
            <a:ext cx="8871942" cy="6463308"/>
          </a:xfrm>
          <a:prstGeom prst="rect">
            <a:avLst/>
          </a:prstGeom>
        </p:spPr>
        <p:txBody>
          <a:bodyPr wrap="square">
            <a:spAutoFit/>
          </a:bodyPr>
          <a:lstStyle/>
          <a:p>
            <a:r>
              <a:rPr lang="en-GB" dirty="0"/>
              <a:t>31. I.V. </a:t>
            </a:r>
            <a:r>
              <a:rPr lang="en-GB" dirty="0" err="1"/>
              <a:t>Bilynskyi</a:t>
            </a:r>
            <a:r>
              <a:rPr lang="en-GB" dirty="0"/>
              <a:t>, R.Y. </a:t>
            </a:r>
            <a:r>
              <a:rPr lang="en-GB" dirty="0" err="1"/>
              <a:t>Leshko</a:t>
            </a:r>
            <a:r>
              <a:rPr lang="en-GB" dirty="0"/>
              <a:t>, H.Y. Bandura. Influence of quantum dot shape on energy spectra of three-dimensional quantum dots </a:t>
            </a:r>
            <a:r>
              <a:rPr lang="en-GB" dirty="0" err="1"/>
              <a:t>superlattices</a:t>
            </a:r>
            <a:r>
              <a:rPr lang="en-GB" dirty="0"/>
              <a:t> // Phys. Chem. Solid St., 2021, V.21, #4, P.584-590. (Scopus, WoS; Open Access), https://doi.org/10.15330/pcss.21.4.584-590</a:t>
            </a:r>
            <a:endParaRPr lang="en-GB" dirty="0" smtClean="0"/>
          </a:p>
          <a:p>
            <a:endParaRPr lang="uk-UA" dirty="0" smtClean="0"/>
          </a:p>
          <a:p>
            <a:r>
              <a:rPr lang="en-GB" dirty="0"/>
              <a:t>32. N. Stasyuk, G. </a:t>
            </a:r>
            <a:r>
              <a:rPr lang="en-GB" dirty="0" err="1"/>
              <a:t>Gayda</a:t>
            </a:r>
            <a:r>
              <a:rPr lang="en-GB" dirty="0"/>
              <a:t>, O. Demkiv, L. </a:t>
            </a:r>
            <a:r>
              <a:rPr lang="en-GB" dirty="0" err="1"/>
              <a:t>Darmohray</a:t>
            </a:r>
            <a:r>
              <a:rPr lang="en-GB" dirty="0"/>
              <a:t>, M. Gonchar, M. </a:t>
            </a:r>
            <a:r>
              <a:rPr lang="en-GB" dirty="0" err="1"/>
              <a:t>Nisnevitch</a:t>
            </a:r>
            <a:r>
              <a:rPr lang="en-GB" dirty="0"/>
              <a:t>. Amperometric biosensors for L-arginine determination based on L-arginine oxidase and peroxidase-like nanozymes // Appl. Sci., 2021, V.11, P.7024. (IF = 2.679, Scopus, WoS, Q2; Open Access), https://doi.org/10.3390/app11157024</a:t>
            </a:r>
            <a:endParaRPr lang="en-GB" dirty="0" smtClean="0"/>
          </a:p>
          <a:p>
            <a:endParaRPr lang="uk-UA" dirty="0" smtClean="0"/>
          </a:p>
          <a:p>
            <a:r>
              <a:rPr lang="en-GB" dirty="0"/>
              <a:t>33. O. Demkiv, N. Stasyuk, G. </a:t>
            </a:r>
            <a:r>
              <a:rPr lang="en-GB" dirty="0" err="1"/>
              <a:t>Gayda</a:t>
            </a:r>
            <a:r>
              <a:rPr lang="en-GB" dirty="0"/>
              <a:t>, M. Gonchar. Highly sensitive amperometric sensor based on laccase-mimicking metal-based hybrid nanozymes for adrenaline analysis in pharmaceuticals // Catalysts, 2021, V.11, #12, P.1510. (IF = 4.146, Scopus, WoS, Q2; Open Access), https://doi.org/10.3390/catal11121510</a:t>
            </a:r>
            <a:endParaRPr lang="en-GB" dirty="0" smtClean="0"/>
          </a:p>
          <a:p>
            <a:endParaRPr lang="uk-UA" dirty="0" smtClean="0"/>
          </a:p>
          <a:p>
            <a:r>
              <a:rPr lang="en-GB" dirty="0"/>
              <a:t>34. D. Fink, J. Vacik, V. </a:t>
            </a:r>
            <a:r>
              <a:rPr lang="en-GB" dirty="0" err="1"/>
              <a:t>Hnatowicz</a:t>
            </a:r>
            <a:r>
              <a:rPr lang="en-GB" dirty="0"/>
              <a:t>, A. Kiv. Ion track etching revisited. V. Etching of aged pristine and swift heavy ion-irradiated polyimide foils after treatment in hot ambient // Radiation Effects and Defects in Solids, 2021, V.176, #1-2, P.167-187. (IF = 1.14, Scopus, WoS, Q3), https://</a:t>
            </a:r>
            <a:r>
              <a:rPr lang="en-GB" dirty="0" smtClean="0"/>
              <a:t>doi.org/10.1080/10420150.2021.1891066</a:t>
            </a:r>
            <a:endParaRPr lang="uk-UA" dirty="0" smtClean="0"/>
          </a:p>
          <a:p>
            <a:endParaRPr lang="uk-UA" dirty="0"/>
          </a:p>
          <a:p>
            <a:r>
              <a:rPr lang="en-GB" dirty="0"/>
              <a:t>35. J. Vacik, V. </a:t>
            </a:r>
            <a:r>
              <a:rPr lang="en-GB" dirty="0" err="1"/>
              <a:t>Hnatowicz</a:t>
            </a:r>
            <a:r>
              <a:rPr lang="en-GB" dirty="0"/>
              <a:t>, A. Kiv, D. Fink. Ion Track Etching Revisited: IV. Thermal annealing of fresh swift heavy ion-irradiated PET in different environments // Radiation Effects and Defects in Solids, 2021, V.176, #1-2, P.17-37. (IF = 1.14, Scopus, WoS, Q3), https://doi.org/10.1080/10420150.2021.1891056</a:t>
            </a:r>
          </a:p>
        </p:txBody>
      </p:sp>
    </p:spTree>
    <p:extLst>
      <p:ext uri="{BB962C8B-B14F-4D97-AF65-F5344CB8AC3E}">
        <p14:creationId xmlns:p14="http://schemas.microsoft.com/office/powerpoint/2010/main" val="646515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6938" y="188640"/>
            <a:ext cx="8640960" cy="2862322"/>
          </a:xfrm>
          <a:prstGeom prst="rect">
            <a:avLst/>
          </a:prstGeom>
        </p:spPr>
        <p:txBody>
          <a:bodyPr wrap="square">
            <a:spAutoFit/>
          </a:bodyPr>
          <a:lstStyle/>
          <a:p>
            <a:r>
              <a:rPr lang="en-GB" dirty="0"/>
              <a:t>36. T. Kavetskyy, M. </a:t>
            </a:r>
            <a:r>
              <a:rPr lang="en-GB" dirty="0" err="1"/>
              <a:t>Alipour</a:t>
            </a:r>
            <a:r>
              <a:rPr lang="en-GB" dirty="0"/>
              <a:t>, O. Smutok, O. Mushynska, A. Kiv, D. Fink, F. </a:t>
            </a:r>
            <a:r>
              <a:rPr lang="en-GB" dirty="0" err="1"/>
              <a:t>Farshchi</a:t>
            </a:r>
            <a:r>
              <a:rPr lang="en-GB" dirty="0"/>
              <a:t>, E. </a:t>
            </a:r>
            <a:r>
              <a:rPr lang="en-GB" dirty="0" err="1"/>
              <a:t>Ahmadian</a:t>
            </a:r>
            <a:r>
              <a:rPr lang="en-GB" dirty="0"/>
              <a:t>, M. </a:t>
            </a:r>
            <a:r>
              <a:rPr lang="en-GB" dirty="0" err="1"/>
              <a:t>Hasanzadeh</a:t>
            </a:r>
            <a:r>
              <a:rPr lang="en-GB" dirty="0"/>
              <a:t>. Magneto-immunoassay of cancer biomarkers: Recent progress and challenges in biomedical analysis // Microchem. J., 2021, V.167, P.106320(1-13). (IF = 4.821, Scopus, WoS, Q2), https://doi.org/10.1016/j.microc.2021.106320</a:t>
            </a:r>
            <a:endParaRPr lang="en-GB" dirty="0" smtClean="0"/>
          </a:p>
          <a:p>
            <a:endParaRPr lang="uk-UA" dirty="0" smtClean="0"/>
          </a:p>
          <a:p>
            <a:r>
              <a:rPr lang="en-US" dirty="0"/>
              <a:t>37. M. Goździuk, B. Zgardzińska, T. Kavetskyy, K. Zubrytska, O. Smutok, O. Šauša, M. Lebedevaite, J. Ostrauskaite, A. Kiv. Nanostructure research and amperometric testing to determine the detection capabilities of biopolymer matrices based on acrylated epoxidized soybean oil // Acta Phys. Pol., A, 2021, V.139, #4, P.432-437. (IF = 0.857, Scopus, WoS, Q3), https://</a:t>
            </a:r>
            <a:r>
              <a:rPr lang="en-US" dirty="0" smtClean="0"/>
              <a:t>doi.org/10.12693/APhysPolA.139.432</a:t>
            </a:r>
            <a:endParaRPr lang="en-GB" dirty="0" smtClean="0"/>
          </a:p>
        </p:txBody>
      </p:sp>
    </p:spTree>
    <p:extLst>
      <p:ext uri="{BB962C8B-B14F-4D97-AF65-F5344CB8AC3E}">
        <p14:creationId xmlns:p14="http://schemas.microsoft.com/office/powerpoint/2010/main" val="3711114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564904"/>
            <a:ext cx="8784976" cy="1015663"/>
          </a:xfrm>
          <a:prstGeom prst="rect">
            <a:avLst/>
          </a:prstGeom>
        </p:spPr>
        <p:txBody>
          <a:bodyPr wrap="square">
            <a:spAutoFit/>
          </a:bodyPr>
          <a:lstStyle/>
          <a:p>
            <a:pPr algn="ctr"/>
            <a:r>
              <a:rPr lang="uk-UA" sz="6000" b="1" dirty="0" smtClean="0">
                <a:solidFill>
                  <a:srgbClr val="FF0000"/>
                </a:solidFill>
                <a:effectLst>
                  <a:outerShdw blurRad="38100" dist="38100" dir="2700000" algn="tl">
                    <a:srgbClr val="000000">
                      <a:alpha val="43137"/>
                    </a:srgbClr>
                  </a:outerShdw>
                </a:effectLst>
              </a:rPr>
              <a:t>Дякую за увагу</a:t>
            </a:r>
            <a:r>
              <a:rPr lang="en-US" sz="6000" b="1" dirty="0" smtClean="0">
                <a:solidFill>
                  <a:srgbClr val="FF0000"/>
                </a:solidFill>
                <a:effectLst>
                  <a:outerShdw blurRad="38100" dist="38100" dir="2700000" algn="tl">
                    <a:srgbClr val="000000">
                      <a:alpha val="43137"/>
                    </a:srgbClr>
                  </a:outerShdw>
                </a:effectLst>
              </a:rPr>
              <a:t>!</a:t>
            </a:r>
            <a:endParaRPr lang="en-GB" sz="6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3888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37066" y="61164"/>
            <a:ext cx="5033686" cy="523220"/>
          </a:xfrm>
          <a:prstGeom prst="rect">
            <a:avLst/>
          </a:prstGeom>
        </p:spPr>
        <p:txBody>
          <a:bodyPr wrap="none">
            <a:spAutoFit/>
          </a:bodyPr>
          <a:lstStyle/>
          <a:p>
            <a:r>
              <a:rPr lang="uk-UA" sz="2800" b="1" dirty="0">
                <a:solidFill>
                  <a:srgbClr val="0000CC"/>
                </a:solidFill>
              </a:rPr>
              <a:t>ОСНОВНІ ВИКОНАВЦІ </a:t>
            </a:r>
            <a:r>
              <a:rPr lang="uk-UA" sz="2800" b="1" dirty="0" smtClean="0">
                <a:solidFill>
                  <a:srgbClr val="0000CC"/>
                </a:solidFill>
              </a:rPr>
              <a:t>ПРОЄКТУ</a:t>
            </a:r>
            <a:endParaRPr lang="uk-UA" sz="2800" dirty="0">
              <a:solidFill>
                <a:srgbClr val="0000CC"/>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75423"/>
            <a:ext cx="7369519" cy="6358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8668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48891" y="188640"/>
            <a:ext cx="8640960" cy="4770537"/>
          </a:xfrm>
          <a:prstGeom prst="rect">
            <a:avLst/>
          </a:prstGeom>
        </p:spPr>
        <p:txBody>
          <a:bodyPr wrap="square">
            <a:spAutoFit/>
          </a:bodyPr>
          <a:lstStyle/>
          <a:p>
            <a:pPr lvl="0"/>
            <a:r>
              <a:rPr lang="uk-UA" sz="2400" b="1" dirty="0" smtClean="0">
                <a:solidFill>
                  <a:srgbClr val="0000CC"/>
                </a:solidFill>
              </a:rPr>
              <a:t>Мета і завдання, на вирішення яких спрямовано проєкт:</a:t>
            </a:r>
          </a:p>
          <a:p>
            <a:pPr algn="just"/>
            <a:r>
              <a:rPr lang="uk-UA" sz="2000" b="1" dirty="0"/>
              <a:t>Метою проєкту </a:t>
            </a:r>
            <a:r>
              <a:rPr lang="uk-UA" sz="2000" dirty="0"/>
              <a:t>є </a:t>
            </a:r>
            <a:r>
              <a:rPr lang="uk-UA" sz="2000" dirty="0" smtClean="0"/>
              <a:t>вивчення </a:t>
            </a:r>
            <a:r>
              <a:rPr lang="uk-UA" sz="2000" dirty="0"/>
              <a:t>механізмів іммобілізації ферментів при розробці нових високоселективних, чутливих та простих у використанні лабораторних прототипів амперометричних біосенсорів для моніторингу стану довкілля та якості питної води на основі фотозшитих полімерних матриць із різним ступенем зшивки та наноносіїв різної природи, поєднаних із мікробною лакказою</a:t>
            </a:r>
            <a:r>
              <a:rPr lang="uk-UA" sz="2000" dirty="0" smtClean="0"/>
              <a:t>. </a:t>
            </a:r>
          </a:p>
          <a:p>
            <a:pPr algn="just"/>
            <a:r>
              <a:rPr lang="uk-UA" sz="2000" b="1" dirty="0" smtClean="0"/>
              <a:t>Основними </a:t>
            </a:r>
            <a:r>
              <a:rPr lang="uk-UA" sz="2000" b="1" dirty="0"/>
              <a:t>завданнями </a:t>
            </a:r>
            <a:r>
              <a:rPr lang="uk-UA" sz="2000" b="1" dirty="0" smtClean="0"/>
              <a:t>проєкту </a:t>
            </a:r>
            <a:r>
              <a:rPr lang="uk-UA" sz="2000" dirty="0"/>
              <a:t>є:</a:t>
            </a:r>
          </a:p>
          <a:p>
            <a:pPr algn="just"/>
            <a:r>
              <a:rPr lang="uk-UA" sz="2000" dirty="0"/>
              <a:t>1) дослідити властивості та структурно-морфлогічні характеристики фотозшитих полімерних матриць із різним ступенем зшивки, а також карбонових та металевих наночастинок; </a:t>
            </a:r>
          </a:p>
          <a:p>
            <a:pPr algn="just"/>
            <a:r>
              <a:rPr lang="uk-UA" sz="2000" dirty="0"/>
              <a:t>2) оптимізувати схеми іммобілізації всіх компонентів біорозпізнаючої мембрани (наноносії, ферменти, їх композити та полімери) на поверхні торцевих і планарних електродів та вивчити механізми іммобілізації ферментів при розробці високочутливих амперометричних </a:t>
            </a:r>
            <a:r>
              <a:rPr lang="uk-UA" sz="2000" dirty="0" smtClean="0"/>
              <a:t>біосенсорів.</a:t>
            </a:r>
            <a:endParaRPr lang="uk-UA" sz="2000" dirty="0"/>
          </a:p>
        </p:txBody>
      </p:sp>
    </p:spTree>
    <p:extLst>
      <p:ext uri="{BB962C8B-B14F-4D97-AF65-F5344CB8AC3E}">
        <p14:creationId xmlns:p14="http://schemas.microsoft.com/office/powerpoint/2010/main" val="3776344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76792" y="81969"/>
            <a:ext cx="8640960" cy="6324808"/>
          </a:xfrm>
          <a:prstGeom prst="rect">
            <a:avLst/>
          </a:prstGeom>
        </p:spPr>
        <p:txBody>
          <a:bodyPr wrap="square">
            <a:spAutoFit/>
          </a:bodyPr>
          <a:lstStyle/>
          <a:p>
            <a:pPr lvl="0"/>
            <a:r>
              <a:rPr lang="uk-UA" sz="2400" b="1" dirty="0" smtClean="0">
                <a:solidFill>
                  <a:srgbClr val="0000CC"/>
                </a:solidFill>
              </a:rPr>
              <a:t>Короткий опис одержаного наукового результату:</a:t>
            </a:r>
          </a:p>
          <a:p>
            <a:pPr algn="just"/>
            <a:r>
              <a:rPr lang="uk-UA" sz="1900" dirty="0"/>
              <a:t>Синтезовано та досліджено полімерні матриці, які складалися з епоксидованої лляної олії (</a:t>
            </a:r>
            <a:r>
              <a:rPr lang="en-GB" sz="1900" dirty="0"/>
              <a:t>ELO), </a:t>
            </a:r>
            <a:r>
              <a:rPr lang="uk-UA" sz="1900" dirty="0"/>
              <a:t>акрилованої епоксидованої соєвої олії (</a:t>
            </a:r>
            <a:r>
              <a:rPr lang="en-GB" sz="1900" dirty="0"/>
              <a:t>AESO), </a:t>
            </a:r>
            <a:r>
              <a:rPr lang="uk-UA" sz="1900" dirty="0" err="1"/>
              <a:t>триметилолпропантригліцидилового</a:t>
            </a:r>
            <a:r>
              <a:rPr lang="uk-UA" sz="1900" dirty="0"/>
              <a:t> ефіру (</a:t>
            </a:r>
            <a:r>
              <a:rPr lang="en-GB" sz="1900" dirty="0"/>
              <a:t>RD1), </a:t>
            </a:r>
            <a:r>
              <a:rPr lang="uk-UA" sz="1900" dirty="0"/>
              <a:t>ваніліну диметакрилату (</a:t>
            </a:r>
            <a:r>
              <a:rPr lang="en-GB" sz="1900" dirty="0"/>
              <a:t>VDM), </a:t>
            </a:r>
            <a:r>
              <a:rPr lang="uk-UA" sz="1900" dirty="0"/>
              <a:t>солей </a:t>
            </a:r>
            <a:r>
              <a:rPr lang="uk-UA" sz="1900" dirty="0" err="1"/>
              <a:t>триарилсульфонію</a:t>
            </a:r>
            <a:r>
              <a:rPr lang="uk-UA" sz="1900" dirty="0"/>
              <a:t> </a:t>
            </a:r>
            <a:r>
              <a:rPr lang="uk-UA" sz="1900" dirty="0" err="1"/>
              <a:t>гексафторфосфату</a:t>
            </a:r>
            <a:r>
              <a:rPr lang="uk-UA" sz="1900" dirty="0"/>
              <a:t> (</a:t>
            </a:r>
            <a:r>
              <a:rPr lang="en-GB" sz="1900" dirty="0"/>
              <a:t>PI) </a:t>
            </a:r>
            <a:r>
              <a:rPr lang="uk-UA" sz="1900" dirty="0"/>
              <a:t>та 2,2-диметокси-2-фенілацетофенон (</a:t>
            </a:r>
            <a:r>
              <a:rPr lang="en-GB" sz="1900" dirty="0"/>
              <a:t>DMPA). </a:t>
            </a:r>
            <a:r>
              <a:rPr lang="uk-UA" sz="1900" dirty="0"/>
              <a:t>Полімери на основі лляної олії (</a:t>
            </a:r>
            <a:r>
              <a:rPr lang="en-GB" sz="1900" dirty="0"/>
              <a:t>ELO/PI, ELO/10RD1/PI) </a:t>
            </a:r>
            <a:r>
              <a:rPr lang="uk-UA" sz="1900" dirty="0"/>
              <a:t>та соєвої олії (</a:t>
            </a:r>
            <a:r>
              <a:rPr lang="en-GB" sz="1900" dirty="0"/>
              <a:t>AESO/VDM, AESO/VDM/DMPA) </a:t>
            </a:r>
            <a:r>
              <a:rPr lang="uk-UA" sz="1900" dirty="0"/>
              <a:t>отримано реакціями катіонної та радикальної фотополімеризації відповідно. Щоб покращити щільність зшивання отриманих полімерів, 10 мол.% </a:t>
            </a:r>
            <a:r>
              <a:rPr lang="en-GB" sz="1900" dirty="0"/>
              <a:t>RD1 </a:t>
            </a:r>
            <a:r>
              <a:rPr lang="uk-UA" sz="1900" dirty="0"/>
              <a:t>використовували як реакційно здатний розріджувач у катіонній фотополімеризації </a:t>
            </a:r>
            <a:r>
              <a:rPr lang="en-GB" sz="1900" dirty="0"/>
              <a:t>ELO. </a:t>
            </a:r>
            <a:r>
              <a:rPr lang="uk-UA" sz="1900" dirty="0"/>
              <a:t>Паралельно </a:t>
            </a:r>
            <a:r>
              <a:rPr lang="en-GB" sz="1900" dirty="0"/>
              <a:t>VDM </a:t>
            </a:r>
            <a:r>
              <a:rPr lang="uk-UA" sz="1900" dirty="0"/>
              <a:t>використовувався як пластифікатор в реакціях радикальної фотополімеризації </a:t>
            </a:r>
            <a:r>
              <a:rPr lang="en-GB" sz="1900" dirty="0"/>
              <a:t>AESO. </a:t>
            </a:r>
            <a:r>
              <a:rPr lang="uk-UA" sz="1900" dirty="0"/>
              <a:t>Спектроскопія часу життя позитронної анігіляції (</a:t>
            </a:r>
            <a:r>
              <a:rPr lang="en-GB" sz="1900" dirty="0"/>
              <a:t>PALS) </a:t>
            </a:r>
            <a:r>
              <a:rPr lang="uk-UA" sz="1900" dirty="0"/>
              <a:t>була використана для характеристики фотополімерів на основі рослинної олії щодо їх структурної стабільності в широкому діапазоні температур (120-320 </a:t>
            </a:r>
            <a:r>
              <a:rPr lang="en-GB" sz="1900" dirty="0"/>
              <a:t>K) </a:t>
            </a:r>
            <a:r>
              <a:rPr lang="uk-UA" sz="1900" dirty="0"/>
              <a:t>і вологості. Полімери використовували як матриці іммобілізації лаккази для конструювання амперометричних біосенсорів. Встановлено пряму залежність основних робочих параметрів біосенсорів та мікроскопічних характеристик полімерних матриць (переважно від розміру вільних об’ємів та вмісту води). Біосенсори призначені для виявлення забруднення води ксенобіотиками, канцерогенними речовинами, які дуже негативно впливають на здоров’я людини.</a:t>
            </a:r>
            <a:endParaRPr lang="uk-UA" sz="1900" dirty="0" smtClean="0"/>
          </a:p>
          <a:p>
            <a:pPr algn="just"/>
            <a:endParaRPr lang="uk-UA" sz="2000" dirty="0" smtClean="0"/>
          </a:p>
        </p:txBody>
      </p:sp>
    </p:spTree>
    <p:extLst>
      <p:ext uri="{BB962C8B-B14F-4D97-AF65-F5344CB8AC3E}">
        <p14:creationId xmlns:p14="http://schemas.microsoft.com/office/powerpoint/2010/main" val="3320054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76792" y="81969"/>
            <a:ext cx="8640960" cy="6463308"/>
          </a:xfrm>
          <a:prstGeom prst="rect">
            <a:avLst/>
          </a:prstGeom>
        </p:spPr>
        <p:txBody>
          <a:bodyPr wrap="square">
            <a:spAutoFit/>
          </a:bodyPr>
          <a:lstStyle/>
          <a:p>
            <a:pPr algn="just"/>
            <a:r>
              <a:rPr lang="uk-UA" sz="2400" b="1" dirty="0" smtClean="0">
                <a:solidFill>
                  <a:srgbClr val="0000CC"/>
                </a:solidFill>
              </a:rPr>
              <a:t>Науковий рівень і новизна одержаного наукового результату:</a:t>
            </a:r>
          </a:p>
          <a:p>
            <a:pPr algn="just"/>
            <a:r>
              <a:rPr lang="uk-UA" sz="1900" dirty="0"/>
              <a:t>Найкращі сорбційні/десорбційні властивості фотополімерної матриці демонструє зразок </a:t>
            </a:r>
            <a:r>
              <a:rPr lang="en-GB" sz="1900" dirty="0"/>
              <a:t>AESO:VDM=1:1 (</a:t>
            </a:r>
            <a:r>
              <a:rPr lang="uk-UA" sz="1900" dirty="0"/>
              <a:t>моль) без вмісту фотоініціатора. Наявність іонів впливає на сорбційні/десорбційні властивості фотополімерних матриць – десорбція відбувається швидше в умовах високої солоності. Вимірювання, проведені із забрудненою водою, показують, що фотополімерні матриці </a:t>
            </a:r>
            <a:r>
              <a:rPr lang="en-GB" sz="1900" dirty="0"/>
              <a:t>AESO/VDM </a:t>
            </a:r>
            <a:r>
              <a:rPr lang="uk-UA" sz="1900" dirty="0"/>
              <a:t>без вмісту фотоініціатора будуть ефективні в реальних умовах для біосенсорного аналізу токсичних фенольних похідних у зразках питної або стічної води. Фотоініціатор вносить зміни у полімерну матрицю на нанорозмірному рівні, зокрема впливає на розміри вільних об’ємів</a:t>
            </a:r>
            <a:r>
              <a:rPr lang="uk-UA" sz="1900" dirty="0" smtClean="0"/>
              <a:t>.</a:t>
            </a:r>
          </a:p>
          <a:p>
            <a:pPr lvl="0"/>
            <a:r>
              <a:rPr lang="uk-UA" sz="2400" b="1" dirty="0">
                <a:solidFill>
                  <a:srgbClr val="0000CC"/>
                </a:solidFill>
              </a:rPr>
              <a:t>Практична значимість одержаного наукового результату:</a:t>
            </a:r>
          </a:p>
          <a:p>
            <a:pPr lvl="0" algn="just"/>
            <a:r>
              <a:rPr lang="uk-UA" sz="1900" dirty="0">
                <a:solidFill>
                  <a:prstClr val="black"/>
                </a:solidFill>
              </a:rPr>
              <a:t>Одержані наукові результати є важливими стосовно цілеспрямованого вибору іммобілізаційних полімерних матриць для біосенсорики або біотехнологічних застосувань</a:t>
            </a:r>
            <a:r>
              <a:rPr lang="uk-UA" sz="1900" dirty="0" smtClean="0">
                <a:solidFill>
                  <a:prstClr val="black"/>
                </a:solidFill>
              </a:rPr>
              <a:t>.</a:t>
            </a:r>
          </a:p>
          <a:p>
            <a:pPr lvl="0" algn="just"/>
            <a:r>
              <a:rPr lang="uk-UA" sz="2400" b="1" dirty="0">
                <a:solidFill>
                  <a:srgbClr val="0000CC"/>
                </a:solidFill>
              </a:rPr>
              <a:t>Впровадження/практичне застосування:</a:t>
            </a:r>
          </a:p>
          <a:p>
            <a:pPr lvl="0" algn="just"/>
            <a:r>
              <a:rPr lang="uk-UA" sz="1900" dirty="0">
                <a:solidFill>
                  <a:prstClr val="black"/>
                </a:solidFill>
              </a:rPr>
              <a:t>Результати НДР використані співробітниками відділу аналітичної біотехнології Інституту біології клітини НАН України під час проведення експериментальних та теоретичних досліджень полімерних композиційних матеріалів із включеними металевими наночастинками для конструювання амперометричних біосенсорів (</a:t>
            </a:r>
            <a:r>
              <a:rPr lang="uk-UA" sz="1900" dirty="0" err="1">
                <a:solidFill>
                  <a:prstClr val="black"/>
                </a:solidFill>
              </a:rPr>
              <a:t>АКТи</a:t>
            </a:r>
            <a:r>
              <a:rPr lang="uk-UA" sz="1900" dirty="0">
                <a:solidFill>
                  <a:prstClr val="black"/>
                </a:solidFill>
              </a:rPr>
              <a:t> про впровадження результатів НДР від 15.12.2021 р., 26.12.2022 </a:t>
            </a:r>
            <a:r>
              <a:rPr lang="uk-UA" sz="1900" dirty="0" err="1">
                <a:solidFill>
                  <a:prstClr val="black"/>
                </a:solidFill>
              </a:rPr>
              <a:t>р</a:t>
            </a:r>
            <a:r>
              <a:rPr lang="uk-UA" sz="1900" dirty="0">
                <a:solidFill>
                  <a:prstClr val="black"/>
                </a:solidFill>
              </a:rPr>
              <a:t>., 22.12.2023 </a:t>
            </a:r>
            <a:r>
              <a:rPr lang="uk-UA" sz="1900" dirty="0" err="1">
                <a:solidFill>
                  <a:prstClr val="black"/>
                </a:solidFill>
              </a:rPr>
              <a:t>р</a:t>
            </a:r>
            <a:r>
              <a:rPr lang="uk-UA" sz="1900" dirty="0" smtClean="0">
                <a:solidFill>
                  <a:prstClr val="black"/>
                </a:solidFill>
              </a:rPr>
              <a:t>.).</a:t>
            </a:r>
            <a:endParaRPr lang="uk-UA" sz="1900" dirty="0">
              <a:solidFill>
                <a:prstClr val="black"/>
              </a:solidFill>
            </a:endParaRPr>
          </a:p>
        </p:txBody>
      </p:sp>
    </p:spTree>
    <p:extLst>
      <p:ext uri="{BB962C8B-B14F-4D97-AF65-F5344CB8AC3E}">
        <p14:creationId xmlns:p14="http://schemas.microsoft.com/office/powerpoint/2010/main" val="2267191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640960" cy="6278642"/>
          </a:xfrm>
          <a:prstGeom prst="rect">
            <a:avLst/>
          </a:prstGeom>
        </p:spPr>
        <p:txBody>
          <a:bodyPr wrap="square">
            <a:spAutoFit/>
          </a:bodyPr>
          <a:lstStyle/>
          <a:p>
            <a:r>
              <a:rPr lang="uk-UA" sz="2400" b="1" dirty="0" smtClean="0">
                <a:solidFill>
                  <a:srgbClr val="0000CC"/>
                </a:solidFill>
              </a:rPr>
              <a:t>Веб-посилання </a:t>
            </a:r>
            <a:r>
              <a:rPr lang="uk-UA" sz="2400" b="1" dirty="0">
                <a:solidFill>
                  <a:srgbClr val="0000CC"/>
                </a:solidFill>
              </a:rPr>
              <a:t>на відповідний </a:t>
            </a:r>
            <a:r>
              <a:rPr lang="uk-UA" sz="2400" b="1" dirty="0" smtClean="0">
                <a:solidFill>
                  <a:srgbClr val="0000CC"/>
                </a:solidFill>
              </a:rPr>
              <a:t>доробок авторів роботи:</a:t>
            </a:r>
            <a:endParaRPr lang="uk-UA" sz="2400" b="1" dirty="0">
              <a:solidFill>
                <a:srgbClr val="0000CC"/>
              </a:solidFill>
            </a:endParaRPr>
          </a:p>
          <a:p>
            <a:r>
              <a:rPr lang="uk-UA" b="1" i="1" dirty="0"/>
              <a:t>Статті:</a:t>
            </a:r>
          </a:p>
          <a:p>
            <a:r>
              <a:rPr lang="en-GB" dirty="0"/>
              <a:t>1. T. Kavetskyy, O. Smutok, M. Goździuk-Gontarz, B. Zgardzińska, Y. Kukhazh, K. Zubrytska, N. Hoivanovych, O. Šauša, O. Demkiv, N. Stasyuk, M. Gonchar, J. Ostrauskaite, A. Kiv, E. Katz. Impact of chemical composition of soybean oil and vanillin-based photocross-linked polymers on parameters of electrochemical biosensors // Microchem. J., 2024, V.201, P.110618(1-7). (IF = 4.8, Scopus, WoS, Q1), https://doi.org/10.1016/j.microc.2024.110618</a:t>
            </a:r>
            <a:endParaRPr lang="uk-UA" dirty="0" smtClean="0"/>
          </a:p>
          <a:p>
            <a:endParaRPr lang="uk-UA" dirty="0" smtClean="0"/>
          </a:p>
          <a:p>
            <a:r>
              <a:rPr lang="en-GB" dirty="0"/>
              <a:t>2. T. </a:t>
            </a:r>
            <a:r>
              <a:rPr lang="en-GB" dirty="0" err="1"/>
              <a:t>Prokopiv</a:t>
            </a:r>
            <a:r>
              <a:rPr lang="en-GB" dirty="0"/>
              <a:t>, N. Stasyuk, M. Gonchar. Nanozyme can substitute the natural Ogataea polymorpha catalase enzyme in vivo // </a:t>
            </a:r>
            <a:r>
              <a:rPr lang="en-GB" dirty="0" err="1"/>
              <a:t>Microchim</a:t>
            </a:r>
            <a:r>
              <a:rPr lang="en-GB" dirty="0"/>
              <a:t>. Acta, 2023, V.190, P.174. (IF = 5.7, Scopus, WoS, Q1), https://doi.org/10.1007/s00604-023-05753-8</a:t>
            </a:r>
            <a:endParaRPr lang="uk-UA" dirty="0" smtClean="0"/>
          </a:p>
          <a:p>
            <a:endParaRPr lang="uk-UA" dirty="0" smtClean="0"/>
          </a:p>
          <a:p>
            <a:r>
              <a:rPr lang="en-GB" dirty="0"/>
              <a:t>3. O. Demkiv, G. </a:t>
            </a:r>
            <a:r>
              <a:rPr lang="en-GB" dirty="0" err="1"/>
              <a:t>Gayda</a:t>
            </a:r>
            <a:r>
              <a:rPr lang="en-GB" dirty="0"/>
              <a:t>, N. Stasyuk, A. </a:t>
            </a:r>
            <a:r>
              <a:rPr lang="en-GB" dirty="0" err="1"/>
              <a:t>Moroz</a:t>
            </a:r>
            <a:r>
              <a:rPr lang="en-GB" dirty="0"/>
              <a:t>, R. Serkiz, A. </a:t>
            </a:r>
            <a:r>
              <a:rPr lang="en-GB" dirty="0" err="1"/>
              <a:t>Kausaite-Minkstimiene</a:t>
            </a:r>
            <a:r>
              <a:rPr lang="en-GB" dirty="0"/>
              <a:t>, M. Gonchar, M. </a:t>
            </a:r>
            <a:r>
              <a:rPr lang="en-GB" dirty="0" err="1"/>
              <a:t>Nisnevitch</a:t>
            </a:r>
            <a:r>
              <a:rPr lang="en-GB" dirty="0"/>
              <a:t>. Flavocytochrome b2-mediated electroactive nanoparticles for developing amperometric L-lactate biosensors // Biosensors, 2023, V.13, P.587. (IF = 5.743, Scopus, WoS, Q1; Open Access), https://doi.org/10.3390/bios13060587</a:t>
            </a:r>
            <a:endParaRPr lang="uk-UA" dirty="0" smtClean="0"/>
          </a:p>
          <a:p>
            <a:endParaRPr lang="uk-UA" dirty="0" smtClean="0"/>
          </a:p>
          <a:p>
            <a:r>
              <a:rPr lang="en-GB" dirty="0"/>
              <a:t>4. N. Stasyuk, A. </a:t>
            </a:r>
            <a:r>
              <a:rPr lang="en-GB" dirty="0" err="1"/>
              <a:t>Zakalskiy</a:t>
            </a:r>
            <a:r>
              <a:rPr lang="en-GB" dirty="0"/>
              <a:t>, W. </a:t>
            </a:r>
            <a:r>
              <a:rPr lang="en-GB" dirty="0" err="1"/>
              <a:t>Nogala</a:t>
            </a:r>
            <a:r>
              <a:rPr lang="en-GB" dirty="0"/>
              <a:t>, S. </a:t>
            </a:r>
            <a:r>
              <a:rPr lang="en-GB" dirty="0" err="1"/>
              <a:t>Gawinkowski</a:t>
            </a:r>
            <a:r>
              <a:rPr lang="en-GB" dirty="0"/>
              <a:t>, T. </a:t>
            </a:r>
            <a:r>
              <a:rPr lang="en-GB" dirty="0" err="1"/>
              <a:t>Ratajczyk</a:t>
            </a:r>
            <a:r>
              <a:rPr lang="en-GB" dirty="0"/>
              <a:t>, M. </a:t>
            </a:r>
            <a:r>
              <a:rPr lang="en-GB" dirty="0" err="1"/>
              <a:t>Bonarowska</a:t>
            </a:r>
            <a:r>
              <a:rPr lang="en-GB" dirty="0"/>
              <a:t>, O. Demkiv, O. </a:t>
            </a:r>
            <a:r>
              <a:rPr lang="en-GB" dirty="0" err="1"/>
              <a:t>Zakalska</a:t>
            </a:r>
            <a:r>
              <a:rPr lang="en-GB" dirty="0"/>
              <a:t>, M. Gonchar. A reagentless amperometric biosensor for creatinine assay based on recombinant creatinine </a:t>
            </a:r>
            <a:r>
              <a:rPr lang="en-GB" dirty="0" err="1"/>
              <a:t>deiminase</a:t>
            </a:r>
            <a:r>
              <a:rPr lang="en-GB" dirty="0"/>
              <a:t> and N-</a:t>
            </a:r>
            <a:r>
              <a:rPr lang="en-GB" dirty="0" err="1"/>
              <a:t>methylhydantoin</a:t>
            </a:r>
            <a:r>
              <a:rPr lang="en-GB" dirty="0"/>
              <a:t>-sensitive </a:t>
            </a:r>
            <a:r>
              <a:rPr lang="en-GB" dirty="0" err="1"/>
              <a:t>CoCu</a:t>
            </a:r>
            <a:r>
              <a:rPr lang="en-GB" dirty="0"/>
              <a:t> nanocomposite // Sensors and Actuators B: Chemical, 2023, V.393, P.34276. (IF = 9.221, Scopus, WoS, Q1), https://doi.org/10.1016/j.snb.2023.134276</a:t>
            </a:r>
            <a:endParaRPr lang="uk-UA" dirty="0" smtClean="0"/>
          </a:p>
        </p:txBody>
      </p:sp>
    </p:spTree>
    <p:extLst>
      <p:ext uri="{BB962C8B-B14F-4D97-AF65-F5344CB8AC3E}">
        <p14:creationId xmlns:p14="http://schemas.microsoft.com/office/powerpoint/2010/main" val="795933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640960" cy="6186309"/>
          </a:xfrm>
          <a:prstGeom prst="rect">
            <a:avLst/>
          </a:prstGeom>
        </p:spPr>
        <p:txBody>
          <a:bodyPr wrap="square">
            <a:spAutoFit/>
          </a:bodyPr>
          <a:lstStyle/>
          <a:p>
            <a:r>
              <a:rPr lang="en-US" dirty="0"/>
              <a:t>5. Y.V. Bondaruk, T.S. Kavetskyy, A.O. Vinkovskaya,  M. Kushniyazova,  D.O. Dyachok, L.I. Pankiv, H.M. Klepach, O.R. Mushynska, O.V. Zubrytska, O.I. Matskiv, Y.V. Pavlovskyy, S.Y. Voloshanska, S.S. Monastyrska, L.V. Bodnar, A.E. Kiv. Improvement of new electronic materials using computer modeling // Semicond. Phys. Quant. Electron. Optoelectron., 2023, V.26, #4, P.470-474. (Scopus, WoS, Q3; Open Access), https://doi.org/10.15407/spqeo26.04.470</a:t>
            </a:r>
            <a:endParaRPr lang="uk-UA" dirty="0" smtClean="0"/>
          </a:p>
          <a:p>
            <a:endParaRPr lang="uk-UA" dirty="0" smtClean="0"/>
          </a:p>
          <a:p>
            <a:r>
              <a:rPr lang="en-GB" dirty="0"/>
              <a:t>6. D.P. Královič, K. </a:t>
            </a:r>
            <a:r>
              <a:rPr lang="en-GB" dirty="0" err="1"/>
              <a:t>Cifraničová</a:t>
            </a:r>
            <a:r>
              <a:rPr lang="en-GB" dirty="0"/>
              <a:t>, H. Švajdlenková, D. </a:t>
            </a:r>
            <a:r>
              <a:rPr lang="en-GB" dirty="0" err="1"/>
              <a:t>Tóthová</a:t>
            </a:r>
            <a:r>
              <a:rPr lang="en-GB" dirty="0"/>
              <a:t>, O. Šauša, P. Kalinay, T. Kavetskyy, J. Ostrauskaite, O. Smutok, M. Gonchar, V. Soloviev, A. Kiv. Effect of aromatic rings in AESO-VDM biopolymers on the local free volume and diffusion properties of polymer matrix // J. Polym. Environ., 2023. (IF = 5.3, Scopus, WoS, Q1; Open Access), https://doi.org/10.1007/s10924-023-03097-1</a:t>
            </a:r>
            <a:endParaRPr lang="uk-UA" dirty="0" smtClean="0"/>
          </a:p>
          <a:p>
            <a:endParaRPr lang="uk-UA" dirty="0" smtClean="0"/>
          </a:p>
          <a:p>
            <a:r>
              <a:rPr lang="en-GB" dirty="0"/>
              <a:t>7. D.P. Královič, K. </a:t>
            </a:r>
            <a:r>
              <a:rPr lang="en-GB" dirty="0" err="1"/>
              <a:t>Cifraničová</a:t>
            </a:r>
            <a:r>
              <a:rPr lang="en-GB" dirty="0"/>
              <a:t>, O. Šauša, H. Švajdlenková, T. Kavetskyy, A. Kiv. The process of photopolymerization of acrylated soybean oil-based epoxides investigated by positron annihilation lifetime spectroscopy // Chemical Papers, 2023, V.77, P.7257-7261. (IF = 2.146, Scopus, WoS, Q2), https://doi.org/10.1007/s11696-022-02607-0</a:t>
            </a:r>
            <a:endParaRPr lang="en-GB" dirty="0" smtClean="0"/>
          </a:p>
          <a:p>
            <a:endParaRPr lang="uk-UA" dirty="0" smtClean="0"/>
          </a:p>
          <a:p>
            <a:r>
              <a:rPr lang="en-GB" dirty="0"/>
              <a:t>8. A. Kiv, A. </a:t>
            </a:r>
            <a:r>
              <a:rPr lang="en-GB" dirty="0" err="1"/>
              <a:t>Bryukhanov</a:t>
            </a:r>
            <a:r>
              <a:rPr lang="en-GB" dirty="0"/>
              <a:t>, A. Bielinskyi, V. Soloviev, T. Kavetskyy, D. Dyachok, I. Donchev, V. </a:t>
            </a:r>
            <a:r>
              <a:rPr lang="en-GB" dirty="0" err="1"/>
              <a:t>Lukashin</a:t>
            </a:r>
            <a:r>
              <a:rPr lang="en-GB" dirty="0"/>
              <a:t>. Irreversibility of plastic deformation processes in metals // Lecture Notes on Data Engineering and Communications Technologies, 2023, V.178, P.425-445. (Scopus, WoS), https://doi.org/10.1007/978-3-031-35467-0_26</a:t>
            </a:r>
          </a:p>
        </p:txBody>
      </p:sp>
    </p:spTree>
    <p:extLst>
      <p:ext uri="{BB962C8B-B14F-4D97-AF65-F5344CB8AC3E}">
        <p14:creationId xmlns:p14="http://schemas.microsoft.com/office/powerpoint/2010/main" val="2251001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712968" cy="6463308"/>
          </a:xfrm>
          <a:prstGeom prst="rect">
            <a:avLst/>
          </a:prstGeom>
        </p:spPr>
        <p:txBody>
          <a:bodyPr wrap="square">
            <a:spAutoFit/>
          </a:bodyPr>
          <a:lstStyle/>
          <a:p>
            <a:r>
              <a:rPr lang="en-GB" dirty="0"/>
              <a:t>9. </a:t>
            </a:r>
            <a:r>
              <a:rPr lang="en-GB" dirty="0" err="1"/>
              <a:t>R.Ya</a:t>
            </a:r>
            <a:r>
              <a:rPr lang="en-GB" dirty="0"/>
              <a:t>. </a:t>
            </a:r>
            <a:r>
              <a:rPr lang="en-GB" dirty="0" err="1"/>
              <a:t>Leshko</a:t>
            </a:r>
            <a:r>
              <a:rPr lang="en-GB" dirty="0"/>
              <a:t>, I.V. </a:t>
            </a:r>
            <a:r>
              <a:rPr lang="en-GB" dirty="0" err="1"/>
              <a:t>Bilynskyi</a:t>
            </a:r>
            <a:r>
              <a:rPr lang="en-GB" dirty="0"/>
              <a:t>, O.V. </a:t>
            </a:r>
            <a:r>
              <a:rPr lang="en-GB" dirty="0" err="1"/>
              <a:t>Leshko</a:t>
            </a:r>
            <a:r>
              <a:rPr lang="en-GB" dirty="0"/>
              <a:t>, M.A. Slusarenko. Electron energy spectrum of the non-concentric spherical core-shell quantum dot // Micro and Nanostructures, 2023, V.181, P.207615. (Scopus, WoS, Q3), https://doi.org/10.1016/j.micrna.2023.207615</a:t>
            </a:r>
            <a:endParaRPr lang="en-GB" dirty="0" smtClean="0"/>
          </a:p>
          <a:p>
            <a:endParaRPr lang="uk-UA" dirty="0" smtClean="0"/>
          </a:p>
          <a:p>
            <a:r>
              <a:rPr lang="en-GB" dirty="0"/>
              <a:t>10. </a:t>
            </a:r>
            <a:r>
              <a:rPr lang="en-GB" dirty="0" err="1"/>
              <a:t>R.Ya</a:t>
            </a:r>
            <a:r>
              <a:rPr lang="en-GB" dirty="0"/>
              <a:t>. </a:t>
            </a:r>
            <a:r>
              <a:rPr lang="en-GB" dirty="0" err="1"/>
              <a:t>Leshko</a:t>
            </a:r>
            <a:r>
              <a:rPr lang="en-GB" dirty="0"/>
              <a:t>, I.V. </a:t>
            </a:r>
            <a:r>
              <a:rPr lang="en-GB" dirty="0" err="1"/>
              <a:t>Bilynskyi</a:t>
            </a:r>
            <a:r>
              <a:rPr lang="en-GB" dirty="0"/>
              <a:t>, O.V. </a:t>
            </a:r>
            <a:r>
              <a:rPr lang="en-GB" dirty="0" err="1"/>
              <a:t>Leshko</a:t>
            </a:r>
            <a:r>
              <a:rPr lang="en-GB" dirty="0"/>
              <a:t>, V.B. </a:t>
            </a:r>
            <a:r>
              <a:rPr lang="en-GB" dirty="0" err="1"/>
              <a:t>Hols'kyi</a:t>
            </a:r>
            <a:r>
              <a:rPr lang="en-GB" dirty="0"/>
              <a:t>. Electron energy spectrum of the spherical </a:t>
            </a:r>
            <a:r>
              <a:rPr lang="en-GB" dirty="0" err="1"/>
              <a:t>GaAs</a:t>
            </a:r>
            <a:r>
              <a:rPr lang="en-GB" dirty="0"/>
              <a:t>/Al</a:t>
            </a:r>
            <a:r>
              <a:rPr lang="en-GB" baseline="-25000" dirty="0"/>
              <a:t>x</a:t>
            </a:r>
            <a:r>
              <a:rPr lang="en-GB" dirty="0"/>
              <a:t>Ga</a:t>
            </a:r>
            <a:r>
              <a:rPr lang="en-GB" baseline="-25000" dirty="0"/>
              <a:t>1-x</a:t>
            </a:r>
            <a:r>
              <a:rPr lang="en-GB" dirty="0"/>
              <a:t>As quantum dot with several impurities on the surface // Condensed Matter Physics, 2023, V.26, No.2, P.24704. (Scopus, WoS, Q4; Open Access), https://doi.org/10.5488/CMP.26.23704</a:t>
            </a:r>
            <a:endParaRPr lang="en-GB" dirty="0" smtClean="0"/>
          </a:p>
          <a:p>
            <a:endParaRPr lang="uk-UA" dirty="0" smtClean="0"/>
          </a:p>
          <a:p>
            <a:r>
              <a:rPr lang="en-GB" dirty="0"/>
              <a:t>11. I. </a:t>
            </a:r>
            <a:r>
              <a:rPr lang="en-GB" dirty="0" err="1"/>
              <a:t>Bilynskyi</a:t>
            </a:r>
            <a:r>
              <a:rPr lang="en-GB" dirty="0"/>
              <a:t>, R. </a:t>
            </a:r>
            <a:r>
              <a:rPr lang="en-GB" dirty="0" err="1"/>
              <a:t>Leshko</a:t>
            </a:r>
            <a:r>
              <a:rPr lang="en-GB" dirty="0"/>
              <a:t>, H. Bandura. Electron and hole spectrum taking into account deformation and polarization in the quantum dot heterostructure </a:t>
            </a:r>
            <a:r>
              <a:rPr lang="en-GB" dirty="0" err="1"/>
              <a:t>InAs</a:t>
            </a:r>
            <a:r>
              <a:rPr lang="en-GB" dirty="0"/>
              <a:t>/</a:t>
            </a:r>
            <a:r>
              <a:rPr lang="en-GB" dirty="0" err="1"/>
              <a:t>GaAs</a:t>
            </a:r>
            <a:r>
              <a:rPr lang="en-GB" dirty="0"/>
              <a:t> // Phys. Chem. Solid St., 2023, V.24, No.1, P.146-152. (Scopus, WoS, Q4; Open Access), https://doi.org/10.15330/pcss.24.1.146-152</a:t>
            </a:r>
            <a:endParaRPr lang="en-GB" dirty="0" smtClean="0"/>
          </a:p>
          <a:p>
            <a:endParaRPr lang="uk-UA" dirty="0" smtClean="0"/>
          </a:p>
          <a:p>
            <a:r>
              <a:rPr lang="en-GB" dirty="0"/>
              <a:t>12. I.V. </a:t>
            </a:r>
            <a:r>
              <a:rPr lang="en-GB" dirty="0" err="1"/>
              <a:t>Bilynskyi</a:t>
            </a:r>
            <a:r>
              <a:rPr lang="en-GB" dirty="0"/>
              <a:t>, R.Y. </a:t>
            </a:r>
            <a:r>
              <a:rPr lang="en-GB" dirty="0" err="1"/>
              <a:t>Leshko</a:t>
            </a:r>
            <a:r>
              <a:rPr lang="en-GB" dirty="0"/>
              <a:t>, H.O. </a:t>
            </a:r>
            <a:r>
              <a:rPr lang="en-GB" dirty="0" err="1"/>
              <a:t>Metsan</a:t>
            </a:r>
            <a:r>
              <a:rPr lang="en-GB" dirty="0"/>
              <a:t>, M.A. Slusarenko. Effect of electric field and acceptor position on the energy spectrum of </a:t>
            </a:r>
            <a:r>
              <a:rPr lang="en-GB" dirty="0" err="1"/>
              <a:t>GaAs</a:t>
            </a:r>
            <a:r>
              <a:rPr lang="en-GB" dirty="0"/>
              <a:t>/</a:t>
            </a:r>
            <a:r>
              <a:rPr lang="en-GB" dirty="0" err="1"/>
              <a:t>AlAs</a:t>
            </a:r>
            <a:r>
              <a:rPr lang="en-GB" dirty="0"/>
              <a:t> quantum dot // Physica B Condens. Matter, 2022, V.642, P.414106. (IF = 2.88, Scopus, WoS, Q2), https://</a:t>
            </a:r>
            <a:r>
              <a:rPr lang="en-GB" dirty="0" smtClean="0"/>
              <a:t>doi.org/10.1016/j.physb.2022.414106</a:t>
            </a:r>
            <a:endParaRPr lang="uk-UA" dirty="0" smtClean="0"/>
          </a:p>
          <a:p>
            <a:endParaRPr lang="uk-UA" dirty="0"/>
          </a:p>
          <a:p>
            <a:r>
              <a:rPr lang="en-GB" dirty="0"/>
              <a:t>13. V.B. </a:t>
            </a:r>
            <a:r>
              <a:rPr lang="en-GB" dirty="0" err="1"/>
              <a:t>Hols'kyi</a:t>
            </a:r>
            <a:r>
              <a:rPr lang="en-GB" dirty="0"/>
              <a:t>, </a:t>
            </a:r>
            <a:r>
              <a:rPr lang="en-GB" dirty="0" err="1"/>
              <a:t>R.Ya</a:t>
            </a:r>
            <a:r>
              <a:rPr lang="en-GB" dirty="0"/>
              <a:t>. </a:t>
            </a:r>
            <a:r>
              <a:rPr lang="en-GB" dirty="0" err="1"/>
              <a:t>Leshko</a:t>
            </a:r>
            <a:r>
              <a:rPr lang="en-GB" dirty="0"/>
              <a:t>. The influence of deformations on single electron states in a molecule formed from three quantum dots of the </a:t>
            </a:r>
            <a:r>
              <a:rPr lang="en-GB" dirty="0" err="1"/>
              <a:t>heterosystem</a:t>
            </a:r>
            <a:r>
              <a:rPr lang="en-GB" dirty="0"/>
              <a:t> </a:t>
            </a:r>
            <a:r>
              <a:rPr lang="en-GB" dirty="0" err="1"/>
              <a:t>InAs</a:t>
            </a:r>
            <a:r>
              <a:rPr lang="en-GB" dirty="0"/>
              <a:t>/</a:t>
            </a:r>
            <a:r>
              <a:rPr lang="en-GB" dirty="0" err="1"/>
              <a:t>GaAs</a:t>
            </a:r>
            <a:r>
              <a:rPr lang="en-GB" dirty="0"/>
              <a:t> // Phys. Chem. Solid St., 2022, V.23, No.4, P.686-692. (Scopus, WoS, Q4; Open Access), https://doi.org/10.15330/pcss.23.4.686-692</a:t>
            </a:r>
          </a:p>
        </p:txBody>
      </p:sp>
    </p:spTree>
    <p:extLst>
      <p:ext uri="{BB962C8B-B14F-4D97-AF65-F5344CB8AC3E}">
        <p14:creationId xmlns:p14="http://schemas.microsoft.com/office/powerpoint/2010/main" val="28941488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640960" cy="5632311"/>
          </a:xfrm>
          <a:prstGeom prst="rect">
            <a:avLst/>
          </a:prstGeom>
        </p:spPr>
        <p:txBody>
          <a:bodyPr wrap="square">
            <a:spAutoFit/>
          </a:bodyPr>
          <a:lstStyle/>
          <a:p>
            <a:r>
              <a:rPr lang="en-GB" dirty="0"/>
              <a:t>14. I.I. Donchev, T.S. Kavetskyy, O.R. Mushynska, O.V. Zubrytska, I.V. </a:t>
            </a:r>
            <a:r>
              <a:rPr lang="en-GB" dirty="0" err="1"/>
              <a:t>Briukhovetska</a:t>
            </a:r>
            <a:r>
              <a:rPr lang="en-GB" dirty="0"/>
              <a:t>, A.M. </a:t>
            </a:r>
            <a:r>
              <a:rPr lang="en-GB" dirty="0" err="1"/>
              <a:t>Pryima</a:t>
            </a:r>
            <a:r>
              <a:rPr lang="en-GB" dirty="0"/>
              <a:t>, H.Y. Kovalchuk, N.K. Hoivanovych, L.M. Kropyvnytska, Y.Y. </a:t>
            </a:r>
            <a:r>
              <a:rPr lang="en-GB" dirty="0" err="1"/>
              <a:t>Pavlyshak</a:t>
            </a:r>
            <a:r>
              <a:rPr lang="en-GB" dirty="0"/>
              <a:t>, T.B. Skrobach, G.M. Kossak, V.I. Stakhiv, S.S. Monastyrska, </a:t>
            </a:r>
            <a:r>
              <a:rPr lang="uk-UA" dirty="0"/>
              <a:t>А.</a:t>
            </a:r>
            <a:r>
              <a:rPr lang="en-GB" dirty="0"/>
              <a:t>E. Kiv. Computer model of track biosensor // Semicond. Phys. Quant. Electron. Optoelectron., 2022, V.25, No.4, P.441-445. (Scopus, WoS, Q3; Open Access), https://doi.org/10.15407/spqeo25.04.441</a:t>
            </a:r>
            <a:endParaRPr lang="uk-UA" dirty="0" smtClean="0"/>
          </a:p>
          <a:p>
            <a:endParaRPr lang="uk-UA" dirty="0" smtClean="0"/>
          </a:p>
          <a:p>
            <a:r>
              <a:rPr lang="en-GB" dirty="0"/>
              <a:t>15. </a:t>
            </a:r>
            <a:r>
              <a:rPr lang="en-GB" dirty="0" err="1"/>
              <a:t>R.Ya</a:t>
            </a:r>
            <a:r>
              <a:rPr lang="en-GB" dirty="0"/>
              <a:t>. </a:t>
            </a:r>
            <a:r>
              <a:rPr lang="en-GB" dirty="0" err="1"/>
              <a:t>Leshko</a:t>
            </a:r>
            <a:r>
              <a:rPr lang="en-GB" dirty="0"/>
              <a:t>, I.V. </a:t>
            </a:r>
            <a:r>
              <a:rPr lang="en-GB" dirty="0" err="1"/>
              <a:t>Bilynskyi</a:t>
            </a:r>
            <a:r>
              <a:rPr lang="en-GB" dirty="0"/>
              <a:t>, O.V. </a:t>
            </a:r>
            <a:r>
              <a:rPr lang="en-GB" dirty="0" err="1"/>
              <a:t>Leshko</a:t>
            </a:r>
            <a:r>
              <a:rPr lang="en-GB" dirty="0"/>
              <a:t>. Electron-hole exchange interaction in a spherical quantum dot with regard material deformation and polarization charges // J. Phys. Stud., 2022, V.26(1), P.1702. (IF = 0.389, Scopus, WoS, Q4; Open Access), https://doi.org/10.30970/jps.26.1702</a:t>
            </a:r>
            <a:endParaRPr lang="en-GB" dirty="0" smtClean="0"/>
          </a:p>
          <a:p>
            <a:endParaRPr lang="uk-UA" dirty="0" smtClean="0"/>
          </a:p>
          <a:p>
            <a:r>
              <a:rPr lang="en-GB" dirty="0"/>
              <a:t>16. N. Stasyuk, O. Demkiv, G. </a:t>
            </a:r>
            <a:r>
              <a:rPr lang="en-GB" dirty="0" err="1"/>
              <a:t>Gayda</a:t>
            </a:r>
            <a:r>
              <a:rPr lang="en-GB" dirty="0"/>
              <a:t>, A. </a:t>
            </a:r>
            <a:r>
              <a:rPr lang="en-GB" dirty="0" err="1"/>
              <a:t>Zakalskiy</a:t>
            </a:r>
            <a:r>
              <a:rPr lang="en-GB" dirty="0"/>
              <a:t>, H. Klepach, N. </a:t>
            </a:r>
            <a:r>
              <a:rPr lang="en-GB" dirty="0" err="1"/>
              <a:t>Bisko</a:t>
            </a:r>
            <a:r>
              <a:rPr lang="en-GB" dirty="0"/>
              <a:t>, M. Gonchar, M. </a:t>
            </a:r>
            <a:r>
              <a:rPr lang="en-GB" dirty="0" err="1"/>
              <a:t>Nisnevitch</a:t>
            </a:r>
            <a:r>
              <a:rPr lang="en-GB" dirty="0"/>
              <a:t>. Highly porous 3D gold enhances sensitivity of amperometric biosensors based on oxidases and </a:t>
            </a:r>
            <a:r>
              <a:rPr lang="en-GB" dirty="0" err="1"/>
              <a:t>CuCe</a:t>
            </a:r>
            <a:r>
              <a:rPr lang="en-GB" dirty="0"/>
              <a:t> nanoparticles // Biosensors, 2022, V.12, P.472. (IF = 5.743, Scopus, WoS, Q2; Open Access), https://doi.org/10.3390/bios12070472</a:t>
            </a:r>
            <a:endParaRPr lang="en-GB" dirty="0" smtClean="0"/>
          </a:p>
          <a:p>
            <a:endParaRPr lang="uk-UA" dirty="0" smtClean="0"/>
          </a:p>
          <a:p>
            <a:r>
              <a:rPr lang="en-GB" dirty="0"/>
              <a:t>17. N. Stasyuk, G. </a:t>
            </a:r>
            <a:r>
              <a:rPr lang="en-GB" dirty="0" err="1"/>
              <a:t>Gayda</a:t>
            </a:r>
            <a:r>
              <a:rPr lang="en-GB" dirty="0"/>
              <a:t>, T. Kavetskyy, M. Gonchar. Nanozymes with reductase-like activities: antioxidant properties and electrochemical </a:t>
            </a:r>
            <a:r>
              <a:rPr lang="en-GB" dirty="0" err="1"/>
              <a:t>behavior</a:t>
            </a:r>
            <a:r>
              <a:rPr lang="en-GB" dirty="0"/>
              <a:t> // RSC Adv., 2022, V.12(4), P.2026-2035. (IF = 3.361, Scopus, WoS, Q1; Open Access), https://doi.org/10.1039/d1ra08127f</a:t>
            </a:r>
          </a:p>
        </p:txBody>
      </p:sp>
    </p:spTree>
    <p:extLst>
      <p:ext uri="{BB962C8B-B14F-4D97-AF65-F5344CB8AC3E}">
        <p14:creationId xmlns:p14="http://schemas.microsoft.com/office/powerpoint/2010/main" val="1570054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733</TotalTime>
  <Words>3286</Words>
  <Application>Microsoft Office PowerPoint</Application>
  <PresentationFormat>Экран (4:3)</PresentationFormat>
  <Paragraphs>92</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Назва науково-дослідної роботи:  Фотополімерні матриці та наноносії при конструюванні біосенсорів для моніторингу стану довкілля та якості питної води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роботи/розробки:  Дослідження нових органічно-неорганічних полімерних композиційних матеріалів з халькогенідними та металевими частинками для конструювання лакказо-вмісних біосенсорів</dc:title>
  <dc:creator>Тарас</dc:creator>
  <cp:lastModifiedBy>Тарас</cp:lastModifiedBy>
  <cp:revision>161</cp:revision>
  <dcterms:created xsi:type="dcterms:W3CDTF">2017-11-27T11:08:37Z</dcterms:created>
  <dcterms:modified xsi:type="dcterms:W3CDTF">2024-06-03T03:09:03Z</dcterms:modified>
</cp:coreProperties>
</file>