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0" r:id="rId4"/>
    <p:sldId id="302" r:id="rId5"/>
    <p:sldId id="317" r:id="rId6"/>
    <p:sldId id="301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3" r:id="rId17"/>
    <p:sldId id="314" r:id="rId18"/>
    <p:sldId id="31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57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C038E7-2531-4ACB-B2A7-5236FE37FE7A}" type="datetimeFigureOut">
              <a:rPr lang="uk-UA" smtClean="0"/>
              <a:t>03.06.2024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ED37C-925D-4B14-83BF-0F77D78344E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553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9448" y="1556792"/>
            <a:ext cx="8424936" cy="2088232"/>
          </a:xfrm>
        </p:spPr>
        <p:txBody>
          <a:bodyPr>
            <a:noAutofit/>
          </a:bodyPr>
          <a:lstStyle/>
          <a:p>
            <a:r>
              <a:rPr lang="uk-UA" sz="3200" dirty="0"/>
              <a:t>Назва науково-дослідної роботи</a:t>
            </a:r>
            <a:r>
              <a:rPr lang="uk-UA" sz="2800" dirty="0" smtClean="0"/>
              <a:t>: </a:t>
            </a:r>
            <a:br>
              <a:rPr lang="uk-UA" sz="2800" dirty="0" smtClean="0"/>
            </a:br>
            <a:r>
              <a:rPr lang="uk-UA" sz="2800" b="1" dirty="0">
                <a:solidFill>
                  <a:srgbClr val="0000CC"/>
                </a:solidFill>
              </a:rPr>
              <a:t>Керована модифікація карбонізованої целюлози для підвищення ефективності іммобілізації ферментів у біорозпізнаючому шарі безмедіаторних амперометричних біосенсорів</a:t>
            </a:r>
            <a:endParaRPr lang="uk-UA" sz="2800" dirty="0">
              <a:solidFill>
                <a:srgbClr val="0000C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6632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Секція </a:t>
            </a:r>
            <a:r>
              <a:rPr lang="uk-UA" dirty="0" smtClean="0"/>
              <a:t>6 </a:t>
            </a:r>
            <a:r>
              <a:rPr lang="uk-UA" b="1" dirty="0" smtClean="0"/>
              <a:t>Наукові проблеми матеріалознавства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1480" y="768948"/>
            <a:ext cx="8820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ЗАКЛЮЧНИЙ </a:t>
            </a:r>
            <a:r>
              <a:rPr lang="uk-UA" b="1" dirty="0" smtClean="0">
                <a:solidFill>
                  <a:srgbClr val="FF0000"/>
                </a:solidFill>
              </a:rPr>
              <a:t>ЗВІТ (ОСНОВНЕ </a:t>
            </a:r>
            <a:r>
              <a:rPr lang="uk-UA" b="1" dirty="0">
                <a:solidFill>
                  <a:srgbClr val="FF0000"/>
                </a:solidFill>
              </a:rPr>
              <a:t>НАУКОВЕ </a:t>
            </a:r>
            <a:r>
              <a:rPr lang="uk-UA" b="1" dirty="0" smtClean="0">
                <a:solidFill>
                  <a:srgbClr val="FF0000"/>
                </a:solidFill>
              </a:rPr>
              <a:t>ДОСЯГНЕННЯ)</a:t>
            </a:r>
            <a:endParaRPr lang="uk-UA" b="1" dirty="0">
              <a:solidFill>
                <a:srgbClr val="FF0000"/>
              </a:solidFill>
            </a:endParaRPr>
          </a:p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про виконання науково-дослідної роботи, завершеної у 2022 році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0133" y="3847656"/>
            <a:ext cx="6192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/>
              <a:t>Керівник </a:t>
            </a:r>
            <a:r>
              <a:rPr lang="uk-UA" dirty="0" smtClean="0"/>
              <a:t>НДР: </a:t>
            </a:r>
            <a:r>
              <a:rPr lang="uk-UA" b="1" dirty="0">
                <a:solidFill>
                  <a:srgbClr val="0000CC"/>
                </a:solidFill>
              </a:rPr>
              <a:t>Волошанська Світлана Ярославівна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1216" y="4216988"/>
            <a:ext cx="4409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dirty="0"/>
              <a:t>Номер державної реєстрації: </a:t>
            </a:r>
            <a:r>
              <a:rPr lang="en-GB" b="1" dirty="0">
                <a:solidFill>
                  <a:srgbClr val="0000CC"/>
                </a:solidFill>
              </a:rPr>
              <a:t>0121U109543</a:t>
            </a:r>
            <a:endParaRPr lang="uk-UA" b="1" dirty="0">
              <a:solidFill>
                <a:srgbClr val="0000CC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5015" y="4703190"/>
            <a:ext cx="82896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/>
              <a:t>Повне найменування організації-виконавця: </a:t>
            </a:r>
            <a:r>
              <a:rPr lang="uk-UA" b="1" dirty="0">
                <a:solidFill>
                  <a:srgbClr val="0000CC"/>
                </a:solidFill>
              </a:rPr>
              <a:t>Дрогобицький державний педагогічний університет імені Івана </a:t>
            </a:r>
            <a:r>
              <a:rPr lang="uk-UA" b="1" dirty="0" smtClean="0">
                <a:solidFill>
                  <a:srgbClr val="0000CC"/>
                </a:solidFill>
              </a:rPr>
              <a:t>Франка (ДДПУ ім. І.Франка)</a:t>
            </a:r>
            <a:endParaRPr lang="uk-UA" b="1" dirty="0">
              <a:solidFill>
                <a:srgbClr val="0000CC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5015" y="5449076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 smtClean="0"/>
              <a:t>Вид дослідження: </a:t>
            </a:r>
            <a:r>
              <a:rPr lang="uk-UA" b="1" dirty="0" smtClean="0">
                <a:solidFill>
                  <a:srgbClr val="0000CC"/>
                </a:solidFill>
              </a:rPr>
              <a:t>прикладне</a:t>
            </a:r>
            <a:endParaRPr lang="uk-UA" b="1" dirty="0">
              <a:solidFill>
                <a:srgbClr val="0000CC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0045" y="5868154"/>
            <a:ext cx="82031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/>
              <a:t>Обсяг коштів виділених на виконання </a:t>
            </a:r>
            <a:r>
              <a:rPr lang="uk-UA" dirty="0" smtClean="0"/>
              <a:t>НДР: </a:t>
            </a:r>
            <a:r>
              <a:rPr lang="uk-UA" b="1" dirty="0" smtClean="0">
                <a:solidFill>
                  <a:srgbClr val="0000CC"/>
                </a:solidFill>
              </a:rPr>
              <a:t>2987,6 </a:t>
            </a:r>
            <a:r>
              <a:rPr lang="uk-UA" b="1" dirty="0">
                <a:solidFill>
                  <a:srgbClr val="0000CC"/>
                </a:solidFill>
              </a:rPr>
              <a:t>тис. </a:t>
            </a:r>
            <a:r>
              <a:rPr lang="uk-UA" b="1" dirty="0" smtClean="0">
                <a:solidFill>
                  <a:srgbClr val="0000CC"/>
                </a:solidFill>
              </a:rPr>
              <a:t>грн</a:t>
            </a:r>
            <a:endParaRPr lang="uk-UA" b="1" dirty="0">
              <a:solidFill>
                <a:srgbClr val="0000CC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9345" y="6249110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/>
              <a:t>Терміни виконання </a:t>
            </a:r>
            <a:r>
              <a:rPr lang="uk-UA" dirty="0" smtClean="0"/>
              <a:t>роботи: </a:t>
            </a:r>
            <a:r>
              <a:rPr lang="uk-UA" b="1" dirty="0" smtClean="0">
                <a:solidFill>
                  <a:srgbClr val="0000CC"/>
                </a:solidFill>
              </a:rPr>
              <a:t>01.01.2021 </a:t>
            </a:r>
            <a:r>
              <a:rPr lang="uk-UA" b="1" dirty="0">
                <a:solidFill>
                  <a:srgbClr val="0000CC"/>
                </a:solidFill>
              </a:rPr>
              <a:t>р. – </a:t>
            </a:r>
            <a:r>
              <a:rPr lang="uk-UA" b="1" dirty="0" smtClean="0">
                <a:solidFill>
                  <a:srgbClr val="0000CC"/>
                </a:solidFill>
              </a:rPr>
              <a:t>31.12.2022 </a:t>
            </a:r>
            <a:r>
              <a:rPr lang="uk-UA" b="1" dirty="0">
                <a:solidFill>
                  <a:srgbClr val="0000CC"/>
                </a:solidFill>
              </a:rPr>
              <a:t>р.</a:t>
            </a:r>
          </a:p>
        </p:txBody>
      </p:sp>
    </p:spTree>
    <p:extLst>
      <p:ext uri="{BB962C8B-B14F-4D97-AF65-F5344CB8AC3E}">
        <p14:creationId xmlns:p14="http://schemas.microsoft.com/office/powerpoint/2010/main" val="46118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13. T. Kavetskyy, O. Smutok, O. Demkiv, Y. Kukhazh, N. Stasyuk, E. Leonenko, A. Kiv, Y. Kobayashi, A. Kinomura, O. Šauša, M. Gonchar, E. Katz. Improvement of laccase biosensor characteristics using sulfur-doped TiO</a:t>
            </a:r>
            <a:r>
              <a:rPr lang="en-GB" baseline="-25000" dirty="0"/>
              <a:t>2</a:t>
            </a:r>
            <a:r>
              <a:rPr lang="en-GB" dirty="0"/>
              <a:t> nanoparticles // Bioelectrochemistry, 2022, V.147, P.108215(1-8). (IF = 5.760, Scopus, WoS, Q2), https://</a:t>
            </a:r>
            <a:r>
              <a:rPr lang="en-GB" dirty="0" smtClean="0"/>
              <a:t>doi.org/10.1016/j.bioelechem.2022.108215</a:t>
            </a:r>
          </a:p>
          <a:p>
            <a:endParaRPr lang="uk-UA" dirty="0" smtClean="0"/>
          </a:p>
          <a:p>
            <a:r>
              <a:rPr lang="en-GB" dirty="0"/>
              <a:t>14. T.S. Kavetskyy, V.N. Soloviev, R.I. Khalilov, V.A. Serezhenkov, L.I. Pan’kiv, I.S. Pan’kiv, A.N. Nasibova, V.I. Stakhiv, A.S. </a:t>
            </a:r>
            <a:r>
              <a:rPr lang="en-GB" dirty="0" err="1"/>
              <a:t>Ivasivka</a:t>
            </a:r>
            <a:r>
              <a:rPr lang="en-GB" dirty="0"/>
              <a:t>, M.K. </a:t>
            </a:r>
            <a:r>
              <a:rPr lang="en-GB" dirty="0" err="1"/>
              <a:t>Starchevskyy</a:t>
            </a:r>
            <a:r>
              <a:rPr lang="en-GB" dirty="0"/>
              <a:t>, Y.V. Pavlovskyy, Y.V. Bondaruk, D.A. Dyachok, L.V. Bodnar, S.Y. Voloshanska. EPR study of self-organized magnetic nanoparticles in biomaterials // Semicond. Phys. Quant. Electron. Optoelectron., 2022, V.25, #2, P.146-156. (Scopus, WoS, Q3; Open Access), https://doi.org/10.15407/spqeo25.02.146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15. S. </a:t>
            </a:r>
            <a:r>
              <a:rPr lang="en-GB" dirty="0" err="1"/>
              <a:t>Javani</a:t>
            </a:r>
            <a:r>
              <a:rPr lang="en-GB" dirty="0"/>
              <a:t>, M. </a:t>
            </a:r>
            <a:r>
              <a:rPr lang="en-GB" dirty="0" err="1"/>
              <a:t>Barsbay</a:t>
            </a:r>
            <a:r>
              <a:rPr lang="en-GB" dirty="0"/>
              <a:t>, M. </a:t>
            </a:r>
            <a:r>
              <a:rPr lang="en-GB" dirty="0" err="1"/>
              <a:t>Ghaffarlou</a:t>
            </a:r>
            <a:r>
              <a:rPr lang="en-GB" dirty="0"/>
              <a:t>, N. </a:t>
            </a:r>
            <a:r>
              <a:rPr lang="en-GB" dirty="0" err="1"/>
              <a:t>Mousazadeh</a:t>
            </a:r>
            <a:r>
              <a:rPr lang="en-GB" dirty="0"/>
              <a:t>, A. </a:t>
            </a:r>
            <a:r>
              <a:rPr lang="en-GB" dirty="0" err="1"/>
              <a:t>Mohammadi</a:t>
            </a:r>
            <a:r>
              <a:rPr lang="en-GB" dirty="0"/>
              <a:t>, F. </a:t>
            </a:r>
            <a:r>
              <a:rPr lang="en-GB" dirty="0" err="1"/>
              <a:t>Mozafari</a:t>
            </a:r>
            <a:r>
              <a:rPr lang="en-GB" dirty="0"/>
              <a:t>, H. </a:t>
            </a:r>
            <a:r>
              <a:rPr lang="en-GB" dirty="0" err="1"/>
              <a:t>Rezaeejam</a:t>
            </a:r>
            <a:r>
              <a:rPr lang="en-GB" dirty="0"/>
              <a:t>, L. </a:t>
            </a:r>
            <a:r>
              <a:rPr lang="en-GB" dirty="0" err="1"/>
              <a:t>Nasehi</a:t>
            </a:r>
            <a:r>
              <a:rPr lang="en-GB" dirty="0"/>
              <a:t>, H. Nosrati, T. Kavetskyy, H. </a:t>
            </a:r>
            <a:r>
              <a:rPr lang="en-GB" dirty="0" err="1"/>
              <a:t>Danafar</a:t>
            </a:r>
            <a:r>
              <a:rPr lang="en-GB" dirty="0"/>
              <a:t>. Metronidazole conjugated bismuth </a:t>
            </a:r>
            <a:r>
              <a:rPr lang="en-GB" dirty="0" err="1"/>
              <a:t>sulfide</a:t>
            </a:r>
            <a:r>
              <a:rPr lang="en-GB" dirty="0"/>
              <a:t> nanoparticles for enhanced X-ray radiation therapy // J. Drug </a:t>
            </a:r>
            <a:r>
              <a:rPr lang="en-GB" dirty="0" err="1"/>
              <a:t>Deliv</a:t>
            </a:r>
            <a:r>
              <a:rPr lang="en-GB" dirty="0"/>
              <a:t>. Sci. Technol., 2022, V.71, P.103336(1-7). (IF = 3.981, Scopus, WoS, Q1), https://doi.org/10.1016/j.jddst.2022.103336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16. T. Kavetskyy, N. Stebeletska, J. Borc, M. Kravtsiv, K. Graz, O. Šauša, H. Švajdlenková, A. </a:t>
            </a:r>
            <a:r>
              <a:rPr lang="en-GB" dirty="0" err="1"/>
              <a:t>Kleinová</a:t>
            </a:r>
            <a:r>
              <a:rPr lang="en-GB" dirty="0"/>
              <a:t>, A. Kiv, O. Tadeush, A.L. Stepanov. Long-range effect in ion-implanted polymers // Vacuum, 2022, V.200, P.111038(1-6). (IF = 3.627, Scopus, WoS, Q1), https://doi.org/10.1016/j.vacuum.2022.111038</a:t>
            </a:r>
          </a:p>
        </p:txBody>
      </p:sp>
    </p:spTree>
    <p:extLst>
      <p:ext uri="{BB962C8B-B14F-4D97-AF65-F5344CB8AC3E}">
        <p14:creationId xmlns:p14="http://schemas.microsoft.com/office/powerpoint/2010/main" val="157005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17. N. Stasyuk, G. </a:t>
            </a:r>
            <a:r>
              <a:rPr lang="en-GB" dirty="0" err="1"/>
              <a:t>Gayda</a:t>
            </a:r>
            <a:r>
              <a:rPr lang="en-GB" dirty="0"/>
              <a:t>, T. Kavetskyy, M. Gonchar. Nanozymes with reductase-like activities: antioxidant properties and electrochemical </a:t>
            </a:r>
            <a:r>
              <a:rPr lang="en-GB" dirty="0" err="1"/>
              <a:t>behavior</a:t>
            </a:r>
            <a:r>
              <a:rPr lang="en-GB" dirty="0"/>
              <a:t> // RSC Adv., 2022, V.12, P.2026-2035. (IF=3.361,Scopus, WoS, Q1), https://doi.org/10.1039/d1ra08127f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18. N.Ye. Stasyuk, G.Z. </a:t>
            </a:r>
            <a:r>
              <a:rPr lang="en-GB" dirty="0" err="1"/>
              <a:t>Gayda</a:t>
            </a:r>
            <a:r>
              <a:rPr lang="en-GB" dirty="0"/>
              <a:t>, A.E. </a:t>
            </a:r>
            <a:r>
              <a:rPr lang="en-GB" dirty="0" err="1"/>
              <a:t>Zakalskiy</a:t>
            </a:r>
            <a:r>
              <a:rPr lang="en-GB" dirty="0"/>
              <a:t>, L.R. </a:t>
            </a:r>
            <a:r>
              <a:rPr lang="en-GB" dirty="0" err="1"/>
              <a:t>Fayura</a:t>
            </a:r>
            <a:r>
              <a:rPr lang="en-GB" dirty="0"/>
              <a:t>, O.M. </a:t>
            </a:r>
            <a:r>
              <a:rPr lang="en-GB" dirty="0" err="1"/>
              <a:t>Zakalska</a:t>
            </a:r>
            <a:r>
              <a:rPr lang="en-GB" dirty="0"/>
              <a:t>, A.A. </a:t>
            </a:r>
            <a:r>
              <a:rPr lang="en-GB" dirty="0" err="1"/>
              <a:t>Sibirny</a:t>
            </a:r>
            <a:r>
              <a:rPr lang="en-GB" dirty="0"/>
              <a:t>, M. </a:t>
            </a:r>
            <a:r>
              <a:rPr lang="en-GB" dirty="0" err="1"/>
              <a:t>Nisnevitch</a:t>
            </a:r>
            <a:r>
              <a:rPr lang="en-GB" dirty="0"/>
              <a:t>, M.V. Gonchar. Amperometric biosensors for L-arginine and creatinine assay based on recombinant </a:t>
            </a:r>
            <a:r>
              <a:rPr lang="en-GB" dirty="0" err="1"/>
              <a:t>deiminases</a:t>
            </a:r>
            <a:r>
              <a:rPr lang="en-GB" dirty="0"/>
              <a:t> and ammonium-sensitive Cu/Zn(Hg)S nanoparticles // </a:t>
            </a:r>
            <a:r>
              <a:rPr lang="en-GB" dirty="0" err="1"/>
              <a:t>Talanta</a:t>
            </a:r>
            <a:r>
              <a:rPr lang="en-GB" dirty="0"/>
              <a:t>, 2022, V.238, P.122996. (IF = 6.057, Scopus, WoS, Q1), https://doi/org/10.1016/j.talanta.2021.122996</a:t>
            </a:r>
            <a:endParaRPr lang="uk-UA" dirty="0" smtClean="0"/>
          </a:p>
          <a:p>
            <a:endParaRPr lang="en-GB" dirty="0" smtClean="0"/>
          </a:p>
          <a:p>
            <a:r>
              <a:rPr lang="en-US" dirty="0"/>
              <a:t>19. J.M. </a:t>
            </a:r>
            <a:r>
              <a:rPr lang="en-US" dirty="0" err="1"/>
              <a:t>Kosarnik</a:t>
            </a:r>
            <a:r>
              <a:rPr lang="en-US" dirty="0"/>
              <a:t>, K. Compton, F.E. Dean … T. Kavetskyy, et al. Cancer incidence, mortality, years of life lost, years lived with disability, and disability-adjusted life years for 29 cancer groups from 2010 to 2019: a systematic analysis for the Global Burden of Disease Study 2019 // JAMA </a:t>
            </a:r>
            <a:r>
              <a:rPr lang="en-US" dirty="0" err="1"/>
              <a:t>Oncol</a:t>
            </a:r>
            <a:r>
              <a:rPr lang="en-US" dirty="0"/>
              <a:t>., 2022, V.8, #3, P.420-444. (IF = 31.777,Scopus,WoS,Q1; Open Access), https://</a:t>
            </a:r>
            <a:r>
              <a:rPr lang="en-US" dirty="0" smtClean="0"/>
              <a:t>doi.org/10.1001/jamaoncol.2021.6987</a:t>
            </a:r>
          </a:p>
          <a:p>
            <a:endParaRPr lang="en-US" dirty="0" smtClean="0"/>
          </a:p>
          <a:p>
            <a:r>
              <a:rPr lang="en-US" dirty="0" smtClean="0"/>
              <a:t>20</a:t>
            </a:r>
            <a:r>
              <a:rPr lang="en-US" dirty="0"/>
              <a:t>. O. Smutok, T. Kavetskyy, E. Katz. Recent trends in enzyme engineering aiming to improve bioelectrocatalysis proceeding with direct electron transfer // </a:t>
            </a:r>
            <a:r>
              <a:rPr lang="en-US" dirty="0" err="1"/>
              <a:t>Curr</a:t>
            </a:r>
            <a:r>
              <a:rPr lang="en-US" dirty="0"/>
              <a:t>. </a:t>
            </a:r>
            <a:r>
              <a:rPr lang="en-US" dirty="0" err="1"/>
              <a:t>Opin</a:t>
            </a:r>
            <a:r>
              <a:rPr lang="en-US" dirty="0"/>
              <a:t>. </a:t>
            </a:r>
            <a:r>
              <a:rPr lang="en-US" dirty="0" err="1"/>
              <a:t>Electrochem</a:t>
            </a:r>
            <a:r>
              <a:rPr lang="en-US" dirty="0"/>
              <a:t>., 2022, V.31, P.100856(1-7). (IF = 7.271, Scopus, WoS, Q1), https://</a:t>
            </a:r>
            <a:r>
              <a:rPr lang="en-US" dirty="0" smtClean="0"/>
              <a:t>doi.org/10.1016/j.coelec.2021.100856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10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21. N. Stasyuk, O. Demkiv, G. </a:t>
            </a:r>
            <a:r>
              <a:rPr lang="en-GB" dirty="0" err="1"/>
              <a:t>Gayda</a:t>
            </a:r>
            <a:r>
              <a:rPr lang="en-GB" dirty="0"/>
              <a:t>, A. </a:t>
            </a:r>
            <a:r>
              <a:rPr lang="en-GB" dirty="0" err="1"/>
              <a:t>Zakalskiy</a:t>
            </a:r>
            <a:r>
              <a:rPr lang="en-GB" dirty="0"/>
              <a:t>, H. Klepach, N. </a:t>
            </a:r>
            <a:r>
              <a:rPr lang="en-GB" dirty="0" err="1"/>
              <a:t>Bisko</a:t>
            </a:r>
            <a:r>
              <a:rPr lang="en-GB" dirty="0"/>
              <a:t>, M. Gonchar, M. </a:t>
            </a:r>
            <a:r>
              <a:rPr lang="en-GB" dirty="0" err="1"/>
              <a:t>Nisnevitch</a:t>
            </a:r>
            <a:r>
              <a:rPr lang="en-GB" dirty="0"/>
              <a:t>. Highly porous 3D gold enhances sensitivity of amperometric biosensors based on oxidases and </a:t>
            </a:r>
            <a:r>
              <a:rPr lang="en-GB" dirty="0" err="1"/>
              <a:t>CuCe</a:t>
            </a:r>
            <a:r>
              <a:rPr lang="en-GB" dirty="0"/>
              <a:t> nanoparticles // Biosensors, 2022, V.12, P.472(1-18). (IF = 5.743, Scopus, WoS, Q2; Open Access), https://doi.org/10.3390/bios12070472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22. H. Nosrati, E. </a:t>
            </a:r>
            <a:r>
              <a:rPr lang="en-GB" dirty="0" err="1"/>
              <a:t>Attari</a:t>
            </a:r>
            <a:r>
              <a:rPr lang="en-GB" dirty="0"/>
              <a:t>, F. </a:t>
            </a:r>
            <a:r>
              <a:rPr lang="en-GB" dirty="0" err="1"/>
              <a:t>Abhari</a:t>
            </a:r>
            <a:r>
              <a:rPr lang="en-GB" dirty="0"/>
              <a:t>, M. </a:t>
            </a:r>
            <a:r>
              <a:rPr lang="en-GB" dirty="0" err="1"/>
              <a:t>Barsbay</a:t>
            </a:r>
            <a:r>
              <a:rPr lang="en-GB" dirty="0"/>
              <a:t>, M. </a:t>
            </a:r>
            <a:r>
              <a:rPr lang="en-GB" dirty="0" err="1"/>
              <a:t>Ghaffarlou</a:t>
            </a:r>
            <a:r>
              <a:rPr lang="en-GB" dirty="0"/>
              <a:t>, N. </a:t>
            </a:r>
            <a:r>
              <a:rPr lang="en-GB" dirty="0" err="1"/>
              <a:t>Mousazadeh</a:t>
            </a:r>
            <a:r>
              <a:rPr lang="en-GB" dirty="0"/>
              <a:t>, R. </a:t>
            </a:r>
            <a:r>
              <a:rPr lang="en-GB" dirty="0" err="1"/>
              <a:t>Vaezi</a:t>
            </a:r>
            <a:r>
              <a:rPr lang="en-GB" dirty="0"/>
              <a:t>, T. Kavetskyy, H. </a:t>
            </a:r>
            <a:r>
              <a:rPr lang="en-GB" dirty="0" err="1"/>
              <a:t>Rezaeejam</a:t>
            </a:r>
            <a:r>
              <a:rPr lang="en-GB" dirty="0"/>
              <a:t>, T.J. Webster, B. </a:t>
            </a:r>
            <a:r>
              <a:rPr lang="en-GB" dirty="0" err="1"/>
              <a:t>Johari</a:t>
            </a:r>
            <a:r>
              <a:rPr lang="en-GB" dirty="0"/>
              <a:t>, H. </a:t>
            </a:r>
            <a:r>
              <a:rPr lang="en-GB" dirty="0" err="1"/>
              <a:t>Danafar</a:t>
            </a:r>
            <a:r>
              <a:rPr lang="en-GB" dirty="0"/>
              <a:t>. Complete ablation of tumors using synchronous chemoradiation with bimetallic theranostic nanoparticles // </a:t>
            </a:r>
            <a:r>
              <a:rPr lang="en-GB" dirty="0" err="1"/>
              <a:t>Bioact</a:t>
            </a:r>
            <a:r>
              <a:rPr lang="en-GB" dirty="0"/>
              <a:t>. Mater., 2022, V.7, P.74-84. (IF = 14.593, Scopus, WoS, Q1; Open Access), https://doi.org/10.1016/j.bioactmat.2021.05.015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23. A. Nasibova, R. Khalilov, H. </a:t>
            </a:r>
            <a:r>
              <a:rPr lang="en-GB" dirty="0" err="1"/>
              <a:t>Abiyev</a:t>
            </a:r>
            <a:r>
              <a:rPr lang="en-GB" dirty="0"/>
              <a:t>, T. Kavetskyy, B. </a:t>
            </a:r>
            <a:r>
              <a:rPr lang="en-GB" dirty="0" err="1"/>
              <a:t>Trubitsin</a:t>
            </a:r>
            <a:r>
              <a:rPr lang="en-GB" dirty="0"/>
              <a:t>, C. </a:t>
            </a:r>
            <a:r>
              <a:rPr lang="en-GB" dirty="0" err="1"/>
              <a:t>Keskin</a:t>
            </a:r>
            <a:r>
              <a:rPr lang="en-GB" dirty="0"/>
              <a:t>, E. </a:t>
            </a:r>
            <a:r>
              <a:rPr lang="en-GB" dirty="0" err="1"/>
              <a:t>Ahmadian</a:t>
            </a:r>
            <a:r>
              <a:rPr lang="en-GB" dirty="0"/>
              <a:t>, A. Eftekhari. Study of endogenous paramagnetic centers in biological systems from different areas // Concepts </a:t>
            </a:r>
            <a:r>
              <a:rPr lang="en-GB" dirty="0" err="1"/>
              <a:t>Magn</a:t>
            </a:r>
            <a:r>
              <a:rPr lang="en-GB" dirty="0"/>
              <a:t>. </a:t>
            </a:r>
            <a:r>
              <a:rPr lang="en-GB" dirty="0" err="1"/>
              <a:t>Reson</a:t>
            </a:r>
            <a:r>
              <a:rPr lang="en-GB" dirty="0"/>
              <a:t>. Part B, </a:t>
            </a:r>
            <a:r>
              <a:rPr lang="en-GB" dirty="0" err="1"/>
              <a:t>Magn</a:t>
            </a:r>
            <a:r>
              <a:rPr lang="en-GB" dirty="0"/>
              <a:t>. </a:t>
            </a:r>
            <a:r>
              <a:rPr lang="en-GB" dirty="0" err="1"/>
              <a:t>Reson</a:t>
            </a:r>
            <a:r>
              <a:rPr lang="en-GB" dirty="0"/>
              <a:t>. Eng., 2021, V.2021, P.6787360(1-5). (IF = 1.176, Scopus, WoS, Q3), https://</a:t>
            </a:r>
            <a:r>
              <a:rPr lang="en-GB" dirty="0" smtClean="0"/>
              <a:t>doi.org/10.1155/2021/6787360</a:t>
            </a:r>
          </a:p>
          <a:p>
            <a:r>
              <a:rPr lang="en-GB" dirty="0"/>
              <a:t> </a:t>
            </a:r>
            <a:endParaRPr lang="en-GB" dirty="0" smtClean="0"/>
          </a:p>
          <a:p>
            <a:r>
              <a:rPr lang="en-GB" dirty="0" smtClean="0"/>
              <a:t>24</a:t>
            </a:r>
            <a:r>
              <a:rPr lang="en-GB" dirty="0"/>
              <a:t>. O. Smutok, T. Kavetskyy, M. Gonchar, E. Katz. Microbial L- and D-lactate selective oxidoreductases as a very prospective but still uncommon tool in commercial biosensorics // </a:t>
            </a:r>
            <a:r>
              <a:rPr lang="en-GB" dirty="0" err="1"/>
              <a:t>ChemElectroChem</a:t>
            </a:r>
            <a:r>
              <a:rPr lang="en-GB" dirty="0"/>
              <a:t>, 2021, V.8, P.1-8. (IF = 4.590, Scopus, WoS, Q1), https://</a:t>
            </a:r>
            <a:r>
              <a:rPr lang="en-GB" dirty="0" smtClean="0"/>
              <a:t>doi.org/10.1002/celc.202101149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063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7209" y="188640"/>
            <a:ext cx="864096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25. A.-M. Wu, C. </a:t>
            </a:r>
            <a:r>
              <a:rPr lang="en-GB" dirty="0" err="1"/>
              <a:t>Bisignano</a:t>
            </a:r>
            <a:r>
              <a:rPr lang="en-GB" dirty="0"/>
              <a:t>, S.L. James, … T. Kavetskyy, et al. Global, regional, and national burden of bone fractures in 204 countries and territories, 1990-2019: a systematic analysis from the Global Burden of Disease Study 2019 // Lancet Healthy </a:t>
            </a:r>
            <a:r>
              <a:rPr lang="en-GB" dirty="0" err="1"/>
              <a:t>Longev</a:t>
            </a:r>
            <a:r>
              <a:rPr lang="en-GB" dirty="0"/>
              <a:t>., 2021, V.2, P.e580-e592. (Scopus; Open Access</a:t>
            </a:r>
            <a:r>
              <a:rPr lang="en-GB" dirty="0" smtClean="0"/>
              <a:t>), https</a:t>
            </a:r>
            <a:r>
              <a:rPr lang="en-GB" dirty="0"/>
              <a:t>://doi.org/10.1016/S2666-7568(21)00172-0</a:t>
            </a:r>
          </a:p>
          <a:p>
            <a:endParaRPr lang="uk-UA" dirty="0" smtClean="0"/>
          </a:p>
          <a:p>
            <a:r>
              <a:rPr lang="en-GB" dirty="0"/>
              <a:t>26. A.V. Stronski, T.S. Kavetskyy, L.O. </a:t>
            </a:r>
            <a:r>
              <a:rPr lang="en-GB" dirty="0" err="1"/>
              <a:t>Revutska</a:t>
            </a:r>
            <a:r>
              <a:rPr lang="en-GB" dirty="0"/>
              <a:t>, I. Kaban, P. Jóvári, K.V. </a:t>
            </a:r>
            <a:r>
              <a:rPr lang="en-GB" dirty="0" err="1"/>
              <a:t>Shportko</a:t>
            </a:r>
            <a:r>
              <a:rPr lang="en-GB" dirty="0"/>
              <a:t>, V.P. </a:t>
            </a:r>
            <a:r>
              <a:rPr lang="en-GB" dirty="0" err="1"/>
              <a:t>Sergienko</a:t>
            </a:r>
            <a:r>
              <a:rPr lang="en-GB" dirty="0"/>
              <a:t>, M.V. </a:t>
            </a:r>
            <a:r>
              <a:rPr lang="en-GB" dirty="0" err="1"/>
              <a:t>Popovych</a:t>
            </a:r>
            <a:r>
              <a:rPr lang="en-GB" dirty="0"/>
              <a:t>. The boson peak and the first sharp diffraction peak in (As</a:t>
            </a:r>
            <a:r>
              <a:rPr lang="en-GB" baseline="-25000" dirty="0"/>
              <a:t>2</a:t>
            </a:r>
            <a:r>
              <a:rPr lang="en-GB" dirty="0"/>
              <a:t>S</a:t>
            </a:r>
            <a:r>
              <a:rPr lang="en-GB" baseline="-25000" dirty="0"/>
              <a:t>3</a:t>
            </a:r>
            <a:r>
              <a:rPr lang="en-GB" dirty="0"/>
              <a:t>)</a:t>
            </a:r>
            <a:r>
              <a:rPr lang="en-GB" baseline="-25000" dirty="0"/>
              <a:t>x</a:t>
            </a:r>
            <a:r>
              <a:rPr lang="en-GB" dirty="0"/>
              <a:t>(GeS</a:t>
            </a:r>
            <a:r>
              <a:rPr lang="en-GB" baseline="-25000" dirty="0"/>
              <a:t>2</a:t>
            </a:r>
            <a:r>
              <a:rPr lang="en-GB" dirty="0"/>
              <a:t>)</a:t>
            </a:r>
            <a:r>
              <a:rPr lang="en-GB" baseline="-25000" dirty="0"/>
              <a:t>1-x</a:t>
            </a:r>
            <a:r>
              <a:rPr lang="en-GB" dirty="0"/>
              <a:t> glasses // Semicond. Phys. Quant. Electron. Optoelectron., 2021, V.24, #3, P.312-318. (Scopus, WoS, Q3; Open Access), https://doi.org/10.15407/spqeo24.03.312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27. A. Stronski, T. Kavetskyy, L. </a:t>
            </a:r>
            <a:r>
              <a:rPr lang="en-GB" dirty="0" err="1"/>
              <a:t>Revutska</a:t>
            </a:r>
            <a:r>
              <a:rPr lang="en-GB" dirty="0"/>
              <a:t>, K. </a:t>
            </a:r>
            <a:r>
              <a:rPr lang="en-GB" dirty="0" err="1"/>
              <a:t>Shportko</a:t>
            </a:r>
            <a:r>
              <a:rPr lang="en-GB" dirty="0"/>
              <a:t>, M. </a:t>
            </a:r>
            <a:r>
              <a:rPr lang="en-GB" dirty="0" err="1"/>
              <a:t>Popovych</a:t>
            </a:r>
            <a:r>
              <a:rPr lang="en-GB" dirty="0"/>
              <a:t>, I. Kaban, P. Jóvári. Structural order in (As</a:t>
            </a:r>
            <a:r>
              <a:rPr lang="en-GB" baseline="-25000" dirty="0"/>
              <a:t>2</a:t>
            </a:r>
            <a:r>
              <a:rPr lang="en-GB" dirty="0"/>
              <a:t>S</a:t>
            </a:r>
            <a:r>
              <a:rPr lang="en-GB" baseline="-25000" dirty="0"/>
              <a:t>3</a:t>
            </a:r>
            <a:r>
              <a:rPr lang="en-GB" dirty="0"/>
              <a:t>)</a:t>
            </a:r>
            <a:r>
              <a:rPr lang="en-GB" baseline="-25000" dirty="0"/>
              <a:t>x</a:t>
            </a:r>
            <a:r>
              <a:rPr lang="en-GB" dirty="0"/>
              <a:t>(GeS</a:t>
            </a:r>
            <a:r>
              <a:rPr lang="en-GB" baseline="-25000" dirty="0"/>
              <a:t>2</a:t>
            </a:r>
            <a:r>
              <a:rPr lang="en-GB" dirty="0"/>
              <a:t>)</a:t>
            </a:r>
            <a:r>
              <a:rPr lang="en-GB" baseline="-25000" dirty="0"/>
              <a:t>1-x</a:t>
            </a:r>
            <a:r>
              <a:rPr lang="en-GB" dirty="0"/>
              <a:t> glasses // J. Non-Cryst. Solids, 2021, V.572, P.121075(1-10). (IF = 3.531, Scopus, WoS, Q1), https://doi.org/10.1016/j.jnoncrysol.2021.121075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28. B. </a:t>
            </a:r>
            <a:r>
              <a:rPr lang="en-GB" dirty="0" err="1"/>
              <a:t>Gholipour</a:t>
            </a:r>
            <a:r>
              <a:rPr lang="en-GB" dirty="0"/>
              <a:t>, S. </a:t>
            </a:r>
            <a:r>
              <a:rPr lang="en-GB" dirty="0" err="1"/>
              <a:t>Shojaei</a:t>
            </a:r>
            <a:r>
              <a:rPr lang="en-GB" dirty="0"/>
              <a:t>, S. </a:t>
            </a:r>
            <a:r>
              <a:rPr lang="en-GB" dirty="0" err="1"/>
              <a:t>Rostamnia</a:t>
            </a:r>
            <a:r>
              <a:rPr lang="en-GB" dirty="0"/>
              <a:t>, M.R. </a:t>
            </a:r>
            <a:r>
              <a:rPr lang="en-GB" dirty="0" err="1"/>
              <a:t>Naimi</a:t>
            </a:r>
            <a:r>
              <a:rPr lang="en-GB" dirty="0"/>
              <a:t>-Jamal, D. Kim, T. Kavetskyy, N. </a:t>
            </a:r>
            <a:r>
              <a:rPr lang="en-GB" dirty="0" err="1"/>
              <a:t>Nouruzi</a:t>
            </a:r>
            <a:r>
              <a:rPr lang="en-GB" dirty="0"/>
              <a:t>, H.W. Jang, R.S. </a:t>
            </a:r>
            <a:r>
              <a:rPr lang="en-GB" dirty="0" err="1"/>
              <a:t>Varma</a:t>
            </a:r>
            <a:r>
              <a:rPr lang="en-GB" dirty="0"/>
              <a:t>, M. </a:t>
            </a:r>
            <a:r>
              <a:rPr lang="en-GB" dirty="0" err="1"/>
              <a:t>Shokouhimehr</a:t>
            </a:r>
            <a:r>
              <a:rPr lang="en-GB" dirty="0"/>
              <a:t>. Metal-free nanostructured catalysts: sustainable driving forces for organic transformations // Green Chem., 2021, V.23, P.6223-6272.(IF=10.182,Scopus,WoS,Q1), https://</a:t>
            </a:r>
            <a:r>
              <a:rPr lang="en-GB" dirty="0" smtClean="0"/>
              <a:t>doi.org/10.1039/d1gc01366a</a:t>
            </a:r>
          </a:p>
          <a:p>
            <a:endParaRPr lang="en-GB" dirty="0"/>
          </a:p>
          <a:p>
            <a:r>
              <a:rPr lang="en-GB" dirty="0"/>
              <a:t>29. E.A. Cromwell, J.C.P. Osborne, T.R. </a:t>
            </a:r>
            <a:r>
              <a:rPr lang="en-GB" dirty="0" err="1"/>
              <a:t>Unnasch</a:t>
            </a:r>
            <a:r>
              <a:rPr lang="en-GB" dirty="0"/>
              <a:t>, … T. Kavetskyy, et al. Predicting the environmental suitability for </a:t>
            </a:r>
            <a:r>
              <a:rPr lang="en-GB" dirty="0" err="1"/>
              <a:t>onchocerciasis</a:t>
            </a:r>
            <a:r>
              <a:rPr lang="en-GB" dirty="0"/>
              <a:t> in Africa as an aid to elimination planning // </a:t>
            </a:r>
            <a:r>
              <a:rPr lang="en-GB" dirty="0" err="1"/>
              <a:t>PLoS</a:t>
            </a:r>
            <a:r>
              <a:rPr lang="en-GB" dirty="0"/>
              <a:t> </a:t>
            </a:r>
            <a:r>
              <a:rPr lang="en-GB" dirty="0" err="1"/>
              <a:t>Negl</a:t>
            </a:r>
            <a:r>
              <a:rPr lang="en-GB" dirty="0"/>
              <a:t>. Trop. Dis., 2021, V.15, #7, P.e0008824(1-23). (IF = 4.33, Scopus, WoS, Q1), https://doi.org/10.1371/journal.pntd.0008824 </a:t>
            </a:r>
          </a:p>
        </p:txBody>
      </p:sp>
    </p:spTree>
    <p:extLst>
      <p:ext uri="{BB962C8B-B14F-4D97-AF65-F5344CB8AC3E}">
        <p14:creationId xmlns:p14="http://schemas.microsoft.com/office/powerpoint/2010/main" val="161096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8486" y="332656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30. A. </a:t>
            </a:r>
            <a:r>
              <a:rPr lang="en-GB" dirty="0" err="1"/>
              <a:t>Hassankhani</a:t>
            </a:r>
            <a:r>
              <a:rPr lang="en-GB" dirty="0"/>
              <a:t>, B. </a:t>
            </a:r>
            <a:r>
              <a:rPr lang="en-GB" dirty="0" err="1"/>
              <a:t>Gholipour</a:t>
            </a:r>
            <a:r>
              <a:rPr lang="en-GB" dirty="0"/>
              <a:t>, S. </a:t>
            </a:r>
            <a:r>
              <a:rPr lang="en-GB" dirty="0" err="1"/>
              <a:t>Rostamnia</a:t>
            </a:r>
            <a:r>
              <a:rPr lang="en-GB" dirty="0"/>
              <a:t>, N. </a:t>
            </a:r>
            <a:r>
              <a:rPr lang="en-GB" dirty="0" err="1"/>
              <a:t>Nouruzi</a:t>
            </a:r>
            <a:r>
              <a:rPr lang="en-GB" dirty="0"/>
              <a:t>, T. Kavetskyy, R. Khalilov, M. </a:t>
            </a:r>
            <a:r>
              <a:rPr lang="en-GB" dirty="0" err="1"/>
              <a:t>Shokouhimehr</a:t>
            </a:r>
            <a:r>
              <a:rPr lang="en-GB" dirty="0"/>
              <a:t>. Sustainable design and novel synthesis of highly recyclable magnetic carbon containing aromatic sulfonic acid: Fe</a:t>
            </a:r>
            <a:r>
              <a:rPr lang="en-GB" baseline="-25000" dirty="0"/>
              <a:t>3</a:t>
            </a:r>
            <a:r>
              <a:rPr lang="en-GB" dirty="0"/>
              <a:t>O</a:t>
            </a:r>
            <a:r>
              <a:rPr lang="en-GB" baseline="-25000" dirty="0"/>
              <a:t>4</a:t>
            </a:r>
            <a:r>
              <a:rPr lang="en-GB" dirty="0"/>
              <a:t>@C/Ph-SO</a:t>
            </a:r>
            <a:r>
              <a:rPr lang="en-GB" baseline="-25000" dirty="0"/>
              <a:t>3</a:t>
            </a:r>
            <a:r>
              <a:rPr lang="en-GB" dirty="0"/>
              <a:t>H as green solid acid promoted </a:t>
            </a:r>
            <a:r>
              <a:rPr lang="en-GB" dirty="0" err="1"/>
              <a:t>regioselective</a:t>
            </a:r>
            <a:r>
              <a:rPr lang="en-GB" dirty="0"/>
              <a:t> synthesis of </a:t>
            </a:r>
            <a:r>
              <a:rPr lang="en-GB" dirty="0" err="1"/>
              <a:t>tetrazoloquinazolines</a:t>
            </a:r>
            <a:r>
              <a:rPr lang="en-GB" dirty="0"/>
              <a:t> // Appl. Organomet. Chem., 2021, V.35, #10, P.e6346(1-10). (IF = 4.105, Scopus, WoS, Q2), https://doi.org/10.1002/aoc.6346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31. H. Nosrati, Y. </a:t>
            </a:r>
            <a:r>
              <a:rPr lang="en-GB" dirty="0" err="1"/>
              <a:t>Baghdadchi</a:t>
            </a:r>
            <a:r>
              <a:rPr lang="en-GB" dirty="0"/>
              <a:t>, R. </a:t>
            </a:r>
            <a:r>
              <a:rPr lang="en-GB" dirty="0" err="1"/>
              <a:t>Abbasi</a:t>
            </a:r>
            <a:r>
              <a:rPr lang="en-GB" dirty="0"/>
              <a:t>, M. </a:t>
            </a:r>
            <a:r>
              <a:rPr lang="en-GB" dirty="0" err="1"/>
              <a:t>Barsbay</a:t>
            </a:r>
            <a:r>
              <a:rPr lang="en-GB" dirty="0"/>
              <a:t>, M. </a:t>
            </a:r>
            <a:r>
              <a:rPr lang="en-GB" dirty="0" err="1"/>
              <a:t>Ghaffarlou</a:t>
            </a:r>
            <a:r>
              <a:rPr lang="en-GB" dirty="0"/>
              <a:t>, F. </a:t>
            </a:r>
            <a:r>
              <a:rPr lang="en-GB" dirty="0" err="1"/>
              <a:t>Abhari</a:t>
            </a:r>
            <a:r>
              <a:rPr lang="en-GB" dirty="0"/>
              <a:t>, A. </a:t>
            </a:r>
            <a:r>
              <a:rPr lang="en-GB" dirty="0" err="1"/>
              <a:t>Mohammadi</a:t>
            </a:r>
            <a:r>
              <a:rPr lang="en-GB" dirty="0"/>
              <a:t>, T. Kavetskyy, S. </a:t>
            </a:r>
            <a:r>
              <a:rPr lang="en-GB" dirty="0" err="1"/>
              <a:t>Bochani</a:t>
            </a:r>
            <a:r>
              <a:rPr lang="en-GB" dirty="0"/>
              <a:t>, H. </a:t>
            </a:r>
            <a:r>
              <a:rPr lang="en-GB" dirty="0" err="1"/>
              <a:t>Rezaeejam</a:t>
            </a:r>
            <a:r>
              <a:rPr lang="en-GB" dirty="0"/>
              <a:t>, S. Davaran, H. </a:t>
            </a:r>
            <a:r>
              <a:rPr lang="en-GB" dirty="0" err="1"/>
              <a:t>Danafar</a:t>
            </a:r>
            <a:r>
              <a:rPr lang="en-GB" dirty="0"/>
              <a:t>. Iron oxide and gold bimetallic radiosensitizers for synchronous </a:t>
            </a:r>
            <a:r>
              <a:rPr lang="en-GB" dirty="0" err="1"/>
              <a:t>tumor</a:t>
            </a:r>
            <a:r>
              <a:rPr lang="en-GB" dirty="0"/>
              <a:t> chemoradiationtherapy in 4T1 breast cancer murine model // J. Mater. Chem. B, 2021, V.9, P.4510-4522. (IF = 5.344, Scopus,WoS,Q1), https://doi.org/10.1039/d0tb02561e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32. A. Eftekhari, A. </a:t>
            </a:r>
            <a:r>
              <a:rPr lang="en-GB" dirty="0" err="1"/>
              <a:t>Arjmand</a:t>
            </a:r>
            <a:r>
              <a:rPr lang="en-GB" dirty="0"/>
              <a:t>, A. </a:t>
            </a:r>
            <a:r>
              <a:rPr lang="en-GB" dirty="0" err="1"/>
              <a:t>Asheghvatan</a:t>
            </a:r>
            <a:r>
              <a:rPr lang="en-GB" dirty="0"/>
              <a:t>, H. Švajdlenková, O. Šauša, H. </a:t>
            </a:r>
            <a:r>
              <a:rPr lang="en-GB" dirty="0" err="1"/>
              <a:t>Abiyev</a:t>
            </a:r>
            <a:r>
              <a:rPr lang="en-GB" dirty="0"/>
              <a:t>, E. </a:t>
            </a:r>
            <a:r>
              <a:rPr lang="en-GB" dirty="0" err="1"/>
              <a:t>Ahmadian</a:t>
            </a:r>
            <a:r>
              <a:rPr lang="en-GB" dirty="0"/>
              <a:t>, O. Smutok, R. Khalilov, T. Kavetskyy, M. </a:t>
            </a:r>
            <a:r>
              <a:rPr lang="en-GB" dirty="0" err="1"/>
              <a:t>Cucchiarini</a:t>
            </a:r>
            <a:r>
              <a:rPr lang="en-GB" dirty="0"/>
              <a:t>. The potential application of magnetic nanoparticles for liver fibrosis theranostics // Front. Chem., 2021, V.9, P.674786(1-15). (IF = 5.221, Scopus, WoS, Q1; Open Access), https://</a:t>
            </a:r>
            <a:r>
              <a:rPr lang="en-GB" dirty="0" smtClean="0"/>
              <a:t>doi.org/10.3389/fchem.2021.674786</a:t>
            </a:r>
          </a:p>
          <a:p>
            <a:endParaRPr lang="en-GB" dirty="0" smtClean="0"/>
          </a:p>
          <a:p>
            <a:r>
              <a:rPr lang="en-GB" dirty="0" smtClean="0"/>
              <a:t>33</a:t>
            </a:r>
            <a:r>
              <a:rPr lang="en-GB" dirty="0"/>
              <a:t>. T. Kavetskyy, M. </a:t>
            </a:r>
            <a:r>
              <a:rPr lang="en-GB" dirty="0" err="1"/>
              <a:t>Alipour</a:t>
            </a:r>
            <a:r>
              <a:rPr lang="en-GB" dirty="0"/>
              <a:t>, O. Smutok, O. Mushynska, A. Kiv, D. Fink, F. </a:t>
            </a:r>
            <a:r>
              <a:rPr lang="en-GB" dirty="0" err="1"/>
              <a:t>Farshchi</a:t>
            </a:r>
            <a:r>
              <a:rPr lang="en-GB" dirty="0"/>
              <a:t>, E. </a:t>
            </a:r>
            <a:r>
              <a:rPr lang="en-GB" dirty="0" err="1"/>
              <a:t>Ahmadian</a:t>
            </a:r>
            <a:r>
              <a:rPr lang="en-GB" dirty="0"/>
              <a:t>, M. </a:t>
            </a:r>
            <a:r>
              <a:rPr lang="en-GB" dirty="0" err="1"/>
              <a:t>Hasanzadeh</a:t>
            </a:r>
            <a:r>
              <a:rPr lang="en-GB" dirty="0"/>
              <a:t>. Magneto-immunoassay of cancer biomarkers: Recent progress and challenges in biomedical analysis // Microchem. J., 2021, V.167, P.106320(1-13). (IF = 4.821, Scopus, WoS, Q2), https://doi.org/10.1016/j.microc.2021.106320</a:t>
            </a:r>
          </a:p>
        </p:txBody>
      </p:sp>
    </p:spTree>
    <p:extLst>
      <p:ext uri="{BB962C8B-B14F-4D97-AF65-F5344CB8AC3E}">
        <p14:creationId xmlns:p14="http://schemas.microsoft.com/office/powerpoint/2010/main" val="198312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872" y="72867"/>
            <a:ext cx="887194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34. M. Goździuk, B. Zgardzińska, T. Kavetskyy, K. Zubrytska, O. Smutok, O. Šauša, M. Lebedevaite, J. Ostrauskaite, A. Kiv. Nanostructure research and amperometric testing to determine the detection capabilities of biopolymer matrices based on acrylated epoxidized soybean oil // Acta Phys. Pol., A, 2021, V.139, #4, P.432-437. (IF = 0.857, Scopus, WoS, Q3), https://doi.org/10.12693/APhysPolA.139.432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35. H. </a:t>
            </a:r>
            <a:r>
              <a:rPr lang="en-GB" dirty="0" err="1"/>
              <a:t>Rashidzadeh</a:t>
            </a:r>
            <a:r>
              <a:rPr lang="en-GB" dirty="0"/>
              <a:t>, H. </a:t>
            </a:r>
            <a:r>
              <a:rPr lang="en-GB" dirty="0" err="1"/>
              <a:t>Danafar</a:t>
            </a:r>
            <a:r>
              <a:rPr lang="en-GB" dirty="0"/>
              <a:t>, H. </a:t>
            </a:r>
            <a:r>
              <a:rPr lang="en-GB" dirty="0" err="1"/>
              <a:t>Rahimi</a:t>
            </a:r>
            <a:r>
              <a:rPr lang="en-GB" dirty="0"/>
              <a:t>, F. </a:t>
            </a:r>
            <a:r>
              <a:rPr lang="en-GB" dirty="0" err="1"/>
              <a:t>Mozafari</a:t>
            </a:r>
            <a:r>
              <a:rPr lang="en-GB" dirty="0"/>
              <a:t>, M. </a:t>
            </a:r>
            <a:r>
              <a:rPr lang="en-GB" dirty="0" err="1"/>
              <a:t>Salehiabar</a:t>
            </a:r>
            <a:r>
              <a:rPr lang="en-GB" dirty="0"/>
              <a:t>, M.A. </a:t>
            </a:r>
            <a:r>
              <a:rPr lang="en-GB" dirty="0" err="1"/>
              <a:t>Rahmati</a:t>
            </a:r>
            <a:r>
              <a:rPr lang="en-GB" dirty="0"/>
              <a:t>, S. </a:t>
            </a:r>
            <a:r>
              <a:rPr lang="en-GB" dirty="0" err="1"/>
              <a:t>Rahamooz-Haghighi</a:t>
            </a:r>
            <a:r>
              <a:rPr lang="en-GB" dirty="0"/>
              <a:t>, N. </a:t>
            </a:r>
            <a:r>
              <a:rPr lang="en-GB" dirty="0" err="1"/>
              <a:t>Mousazadeh</a:t>
            </a:r>
            <a:r>
              <a:rPr lang="en-GB" dirty="0"/>
              <a:t>, A. </a:t>
            </a:r>
            <a:r>
              <a:rPr lang="en-GB" dirty="0" err="1"/>
              <a:t>Mohammadi</a:t>
            </a:r>
            <a:r>
              <a:rPr lang="en-GB" dirty="0"/>
              <a:t>, Y.N. </a:t>
            </a:r>
            <a:r>
              <a:rPr lang="en-GB" dirty="0" err="1"/>
              <a:t>Ertas</a:t>
            </a:r>
            <a:r>
              <a:rPr lang="en-GB" dirty="0"/>
              <a:t>, A. </a:t>
            </a:r>
            <a:r>
              <a:rPr lang="en-GB" dirty="0" err="1"/>
              <a:t>Ramazani</a:t>
            </a:r>
            <a:r>
              <a:rPr lang="en-GB" dirty="0"/>
              <a:t>, I. </a:t>
            </a:r>
            <a:r>
              <a:rPr lang="en-GB" dirty="0" err="1"/>
              <a:t>Huseynova</a:t>
            </a:r>
            <a:r>
              <a:rPr lang="en-GB" dirty="0"/>
              <a:t>, R. Khalilov, S. Davaran, T.J. Webster, T. Kavetskyy, A. Eftekhari, H. Nosrati, M. </a:t>
            </a:r>
            <a:r>
              <a:rPr lang="en-GB" dirty="0" err="1"/>
              <a:t>Mirsaeidi</a:t>
            </a:r>
            <a:r>
              <a:rPr lang="en-GB" dirty="0"/>
              <a:t>. Nanotechnology against the novel coronavirus (severe acute respiratory syndrome coronavirus 2): diagnosis, treatment, therapy and future prospectives // Nanomedicine (</a:t>
            </a:r>
            <a:r>
              <a:rPr lang="en-GB" dirty="0" err="1"/>
              <a:t>Lond</a:t>
            </a:r>
            <a:r>
              <a:rPr lang="en-GB" dirty="0"/>
              <a:t>.), 2021, V.16, #6, P.497-516. (IF = 5.307, Scopus, WoS, Q1), https://doi.org/10.2217/nnm-2020-0441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36. T. Kavetskyy, V. Boev, V. Ilcheva, Y. Kukhazh, O. Smutok, L. Pan’kiv, O. Šauša, H. Švajdlenková, D. </a:t>
            </a:r>
            <a:r>
              <a:rPr lang="en-GB" dirty="0" err="1"/>
              <a:t>Tatchev</a:t>
            </a:r>
            <a:r>
              <a:rPr lang="en-GB" dirty="0"/>
              <a:t>, G. </a:t>
            </a:r>
            <a:r>
              <a:rPr lang="en-GB" dirty="0" err="1"/>
              <a:t>Avdeev</a:t>
            </a:r>
            <a:r>
              <a:rPr lang="en-GB" dirty="0"/>
              <a:t>, E. </a:t>
            </a:r>
            <a:r>
              <a:rPr lang="en-GB" dirty="0" err="1"/>
              <a:t>Gericke</a:t>
            </a:r>
            <a:r>
              <a:rPr lang="en-GB" dirty="0"/>
              <a:t>, A. </a:t>
            </a:r>
            <a:r>
              <a:rPr lang="en-GB" dirty="0" err="1"/>
              <a:t>Hoell</a:t>
            </a:r>
            <a:r>
              <a:rPr lang="en-GB" dirty="0"/>
              <a:t>, S. </a:t>
            </a:r>
            <a:r>
              <a:rPr lang="en-GB" dirty="0" err="1"/>
              <a:t>Rostamnia</a:t>
            </a:r>
            <a:r>
              <a:rPr lang="en-GB" dirty="0"/>
              <a:t>, T. Petkova. Structural and free volume characterization of sol-gel organic-inorganic hybrids, obtained by co-condensation of two ureasilicate stoichiometric precursors // J. Appl. Polym. Sci., 2021, V.138, P.e50615(1-10). (IF = 2.520, Scopus, WoS, Q1), https://</a:t>
            </a:r>
            <a:r>
              <a:rPr lang="en-GB" dirty="0" smtClean="0"/>
              <a:t>doi.org/10.1002/app.50615</a:t>
            </a:r>
          </a:p>
          <a:p>
            <a:endParaRPr lang="en-GB" dirty="0" smtClean="0"/>
          </a:p>
          <a:p>
            <a:r>
              <a:rPr lang="en-GB" dirty="0" smtClean="0"/>
              <a:t>37</a:t>
            </a:r>
            <a:r>
              <a:rPr lang="en-GB" dirty="0"/>
              <a:t>. H. </a:t>
            </a:r>
            <a:r>
              <a:rPr lang="en-GB" dirty="0" err="1"/>
              <a:t>Rahimi</a:t>
            </a:r>
            <a:r>
              <a:rPr lang="en-GB" dirty="0"/>
              <a:t>, M. </a:t>
            </a:r>
            <a:r>
              <a:rPr lang="en-GB" dirty="0" err="1"/>
              <a:t>Salehiabar</a:t>
            </a:r>
            <a:r>
              <a:rPr lang="en-GB" dirty="0"/>
              <a:t>, M. </a:t>
            </a:r>
            <a:r>
              <a:rPr lang="en-GB" dirty="0" err="1"/>
              <a:t>Barsbay</a:t>
            </a:r>
            <a:r>
              <a:rPr lang="en-GB" dirty="0"/>
              <a:t>, M. </a:t>
            </a:r>
            <a:r>
              <a:rPr lang="en-GB" dirty="0" err="1"/>
              <a:t>Ghaffarlou</a:t>
            </a:r>
            <a:r>
              <a:rPr lang="en-GB" dirty="0"/>
              <a:t>, T. Kavetskyy, A. </a:t>
            </a:r>
            <a:r>
              <a:rPr lang="en-GB" dirty="0" err="1"/>
              <a:t>Sharafi</a:t>
            </a:r>
            <a:r>
              <a:rPr lang="en-GB" dirty="0"/>
              <a:t>, S. Davaran, S.C. </a:t>
            </a:r>
            <a:r>
              <a:rPr lang="en-GB" dirty="0" err="1"/>
              <a:t>Chauhan</a:t>
            </a:r>
            <a:r>
              <a:rPr lang="en-GB" dirty="0"/>
              <a:t>, H. </a:t>
            </a:r>
            <a:r>
              <a:rPr lang="en-GB" dirty="0" err="1"/>
              <a:t>Danafar</a:t>
            </a:r>
            <a:r>
              <a:rPr lang="en-GB" dirty="0"/>
              <a:t>, S. </a:t>
            </a:r>
            <a:r>
              <a:rPr lang="en-GB" dirty="0" err="1"/>
              <a:t>Kaboli</a:t>
            </a:r>
            <a:r>
              <a:rPr lang="en-GB" dirty="0"/>
              <a:t>, H. Nosrati, M.M. </a:t>
            </a:r>
            <a:r>
              <a:rPr lang="en-GB" dirty="0" err="1"/>
              <a:t>Yallapu</a:t>
            </a:r>
            <a:r>
              <a:rPr lang="en-GB" dirty="0"/>
              <a:t>, J. </a:t>
            </a:r>
            <a:r>
              <a:rPr lang="en-GB" dirty="0" err="1"/>
              <a:t>Conde</a:t>
            </a:r>
            <a:r>
              <a:rPr lang="en-GB" dirty="0"/>
              <a:t>. CRISPR systems for COVID-19 diagnosis // ACS Sens., 2021, V.6, P.1430-1445. (IF = 7.333, Scopus, WoS, Q1), https://dx.doi.org/10.1021/acssensors.0c02312</a:t>
            </a:r>
          </a:p>
        </p:txBody>
      </p:sp>
    </p:spTree>
    <p:extLst>
      <p:ext uri="{BB962C8B-B14F-4D97-AF65-F5344CB8AC3E}">
        <p14:creationId xmlns:p14="http://schemas.microsoft.com/office/powerpoint/2010/main" val="64651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6938" y="188640"/>
            <a:ext cx="86409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38. O. Smutok, T. Kavetskyy, T. </a:t>
            </a:r>
            <a:r>
              <a:rPr lang="en-GB" dirty="0" err="1"/>
              <a:t>Prokopiv</a:t>
            </a:r>
            <a:r>
              <a:rPr lang="en-GB" dirty="0"/>
              <a:t>, R. Serkiz, R. </a:t>
            </a:r>
            <a:r>
              <a:rPr lang="en-GB" dirty="0" err="1"/>
              <a:t>Wojnarowska</a:t>
            </a:r>
            <a:r>
              <a:rPr lang="en-GB" dirty="0"/>
              <a:t>-Nowak, O. Šauša, I. </a:t>
            </a:r>
            <a:r>
              <a:rPr lang="en-GB" dirty="0" err="1"/>
              <a:t>Novák</a:t>
            </a:r>
            <a:r>
              <a:rPr lang="en-GB" dirty="0"/>
              <a:t>, D. </a:t>
            </a:r>
            <a:r>
              <a:rPr lang="en-GB" dirty="0" err="1"/>
              <a:t>Berek</a:t>
            </a:r>
            <a:r>
              <a:rPr lang="en-GB" dirty="0"/>
              <a:t>, A. </a:t>
            </a:r>
            <a:r>
              <a:rPr lang="en-GB" dirty="0" err="1"/>
              <a:t>Melman</a:t>
            </a:r>
            <a:r>
              <a:rPr lang="en-GB" dirty="0"/>
              <a:t>, M. Gonchar. New micro/nanocomposite with peroxidase-like activity in construction of oxidases-based amperometric biosensors for ethanol and glucose analysis // Anal. Chim. Acta, 2021, V.1143, P.201-209. (IF = 6.558, Scopus, WoS, Q1), https://doi.org/10.1016/j.aca.2020.11.052</a:t>
            </a:r>
            <a:endParaRPr lang="uk-UA" dirty="0" smtClean="0"/>
          </a:p>
          <a:p>
            <a:endParaRPr lang="en-GB" dirty="0" smtClean="0"/>
          </a:p>
          <a:p>
            <a:r>
              <a:rPr lang="en-US" dirty="0"/>
              <a:t>39. J.D. Steinmetz, R.R.A. Bourne, P.S. </a:t>
            </a:r>
            <a:r>
              <a:rPr lang="en-US" dirty="0" err="1"/>
              <a:t>Briant</a:t>
            </a:r>
            <a:r>
              <a:rPr lang="en-US" dirty="0"/>
              <a:t>, … T. Kavetskyy, et al. Causes of blindness and vision impairment in 2020 and trends over 30 years, and prevalence of avoidable blindness in relation to VISION 2020: the Right to Sight: an analysis for the Global Burden of Disease Study // Lancet Glob. Health, 2021, V.9, #2, P.e144-e160. (IF=26.763,Scopus,WoS,Q1), https://doi.org/10.1016/S2214-109X(20)30489-7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40. O. Demkiv, N. Stasyuk, R. Serkiz, G. </a:t>
            </a:r>
            <a:r>
              <a:rPr lang="en-GB" dirty="0" err="1"/>
              <a:t>Gayda</a:t>
            </a:r>
            <a:r>
              <a:rPr lang="en-GB" dirty="0"/>
              <a:t>, M. </a:t>
            </a:r>
            <a:r>
              <a:rPr lang="en-GB" dirty="0" err="1"/>
              <a:t>Nisnevitch</a:t>
            </a:r>
            <a:r>
              <a:rPr lang="en-GB" dirty="0"/>
              <a:t>, M. Gonchar. Peroxidase-like metal-based nanozymes: synthesis, catalytic properties, and analytical application // Appl. Sci., 2021, V.11, P.777. (IF = 2.679, Scopus, WoS, Q2; Open Access), https://doi.org/10.3390/app11020777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41. O. Demkiv, N. Stasyuk, G. </a:t>
            </a:r>
            <a:r>
              <a:rPr lang="en-GB" dirty="0" err="1"/>
              <a:t>Gayda</a:t>
            </a:r>
            <a:r>
              <a:rPr lang="en-GB" dirty="0"/>
              <a:t>, M. Gonchar. Highly sensitive amperometric sensor based on laccase-mimicking metal-based hybrid nanozymes for adrenaline analysis in pharmaceuticals // Catalysts, 2021, V.11, #12, P.1510. (IF = 4.146, Scopus, WoS, Q2; Open Access), https://doi.org/10.3390/catal11121510</a:t>
            </a:r>
          </a:p>
        </p:txBody>
      </p:sp>
    </p:spTree>
    <p:extLst>
      <p:ext uri="{BB962C8B-B14F-4D97-AF65-F5344CB8AC3E}">
        <p14:creationId xmlns:p14="http://schemas.microsoft.com/office/powerpoint/2010/main" val="37111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8569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42. G.Z. </a:t>
            </a:r>
            <a:r>
              <a:rPr lang="en-GB" dirty="0" err="1"/>
              <a:t>Gayda</a:t>
            </a:r>
            <a:r>
              <a:rPr lang="en-GB" dirty="0"/>
              <a:t>, O.M. Demkiv, Y. </a:t>
            </a:r>
            <a:r>
              <a:rPr lang="en-GB" dirty="0" err="1"/>
              <a:t>Gurianov</a:t>
            </a:r>
            <a:r>
              <a:rPr lang="en-GB" dirty="0"/>
              <a:t>, R.Y. Serkiz, H.M. Klepach, M.V. Gonchar, M. </a:t>
            </a:r>
            <a:r>
              <a:rPr lang="en-GB" dirty="0" err="1"/>
              <a:t>Nisnevitch</a:t>
            </a:r>
            <a:r>
              <a:rPr lang="en-GB" dirty="0"/>
              <a:t>. “Green” Prussian Blue Analogues as Peroxidase </a:t>
            </a:r>
            <a:r>
              <a:rPr lang="en-GB" dirty="0" err="1"/>
              <a:t>Mimetics</a:t>
            </a:r>
            <a:r>
              <a:rPr lang="en-GB" dirty="0"/>
              <a:t> for Amperometric Sensing and Biosensing // Biosensors, 2021, V.11, P.193. (IF = 5.519, Scopus, WoS, Q2; Open Access), https://doi.org/10.3390/bios11060193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43. N. Stasyuk, G. </a:t>
            </a:r>
            <a:r>
              <a:rPr lang="en-GB" dirty="0" err="1"/>
              <a:t>Gayda</a:t>
            </a:r>
            <a:r>
              <a:rPr lang="en-GB" dirty="0"/>
              <a:t>, O. Demkiv, L. </a:t>
            </a:r>
            <a:r>
              <a:rPr lang="en-GB" dirty="0" err="1"/>
              <a:t>Darmohray</a:t>
            </a:r>
            <a:r>
              <a:rPr lang="en-GB" dirty="0"/>
              <a:t>, M. Gonchar, M. </a:t>
            </a:r>
            <a:r>
              <a:rPr lang="en-GB" dirty="0" err="1"/>
              <a:t>Nisnevitch</a:t>
            </a:r>
            <a:r>
              <a:rPr lang="en-GB" dirty="0"/>
              <a:t>. Amperometric biosensors for L-arginine determination based on L-arginine oxidase and peroxidase-like nanozymes // Appl. Sci., 2021, V.11(15), P.7024. (IF = 2.679, Scopus, WoS, Q2; Open Access), https://</a:t>
            </a:r>
            <a:r>
              <a:rPr lang="en-GB" dirty="0" smtClean="0"/>
              <a:t>doi.org/10.3390/app11157024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357700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564904"/>
            <a:ext cx="87849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Дякую за увагу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en-GB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388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7066" y="61164"/>
            <a:ext cx="50336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>
                <a:solidFill>
                  <a:srgbClr val="0000CC"/>
                </a:solidFill>
              </a:rPr>
              <a:t>ОСНОВНІ ВИКОНАВЦІ </a:t>
            </a:r>
            <a:r>
              <a:rPr lang="uk-UA" sz="2800" b="1" dirty="0" smtClean="0">
                <a:solidFill>
                  <a:srgbClr val="0000CC"/>
                </a:solidFill>
              </a:rPr>
              <a:t>ПРОЄКТУ</a:t>
            </a:r>
            <a:endParaRPr lang="uk-UA" sz="2800" dirty="0">
              <a:solidFill>
                <a:srgbClr val="0000CC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870" y="700088"/>
            <a:ext cx="7658100" cy="545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866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48891" y="188640"/>
            <a:ext cx="864096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400" b="1" dirty="0" smtClean="0">
                <a:solidFill>
                  <a:srgbClr val="0000CC"/>
                </a:solidFill>
              </a:rPr>
              <a:t>Мета і завдання, на вирішення яких спрямовано проєкт:</a:t>
            </a:r>
          </a:p>
          <a:p>
            <a:pPr algn="just"/>
            <a:r>
              <a:rPr lang="uk-UA" b="1" dirty="0"/>
              <a:t>Метою проєкту </a:t>
            </a:r>
            <a:r>
              <a:rPr lang="uk-UA" dirty="0"/>
              <a:t>є розробка нових високоселективних, чутливих, стабільних та простих у використанні лабораторних прототипів амперометричних біосенсорів для кількісного експрес-аналізу ксенобіотиків фенольної природи у стічних водах на основі керовано функціоналізованих карбонових волокон, в якості наномедіаторів та наноносіїв для мікробної лаккази, та полімерних матриць із різною пористістю</a:t>
            </a:r>
            <a:r>
              <a:rPr lang="uk-UA" dirty="0" smtClean="0"/>
              <a:t>. </a:t>
            </a:r>
          </a:p>
          <a:p>
            <a:pPr algn="just"/>
            <a:r>
              <a:rPr lang="uk-UA" b="1" dirty="0" smtClean="0"/>
              <a:t>Основними </a:t>
            </a:r>
            <a:r>
              <a:rPr lang="uk-UA" b="1" dirty="0"/>
              <a:t>завданнями </a:t>
            </a:r>
            <a:r>
              <a:rPr lang="uk-UA" b="1" dirty="0" smtClean="0"/>
              <a:t>проєкту </a:t>
            </a:r>
            <a:r>
              <a:rPr lang="uk-UA" dirty="0"/>
              <a:t>є:</a:t>
            </a:r>
          </a:p>
          <a:p>
            <a:pPr algn="just"/>
            <a:r>
              <a:rPr lang="uk-UA" dirty="0" smtClean="0"/>
              <a:t>1) за </a:t>
            </a:r>
            <a:r>
              <a:rPr lang="uk-UA" dirty="0"/>
              <a:t>допомогою керованого хімічного синтезу отримати функціоналізовані карбокси- та аміногрупами карбонові волокна;</a:t>
            </a:r>
          </a:p>
          <a:p>
            <a:pPr algn="just"/>
            <a:r>
              <a:rPr lang="uk-UA" dirty="0" smtClean="0"/>
              <a:t>2) дослідити </a:t>
            </a:r>
            <a:r>
              <a:rPr lang="uk-UA" dirty="0"/>
              <a:t>характеристику функціоналізованих карбонових волокон на кожному із етапів їх керованої хімічної модифікації;</a:t>
            </a:r>
          </a:p>
          <a:p>
            <a:pPr algn="just"/>
            <a:r>
              <a:rPr lang="uk-UA" dirty="0" smtClean="0"/>
              <a:t>3) оптимізувати </a:t>
            </a:r>
            <a:r>
              <a:rPr lang="uk-UA" dirty="0"/>
              <a:t>схему ковалентної іммобілізації лаккази на поверхні функціоналізованих карбонових волокон і отримати відповідні біонанокомпозити;</a:t>
            </a:r>
          </a:p>
          <a:p>
            <a:pPr algn="just"/>
            <a:r>
              <a:rPr lang="uk-UA" dirty="0" smtClean="0"/>
              <a:t>4) за </a:t>
            </a:r>
            <a:r>
              <a:rPr lang="uk-UA" dirty="0"/>
              <a:t>використання різних полімерних матриць розробити схему формування стабільної біонанорозпізнаючої мембрани, що утримуватиме на поверхні робочих електродів отримані раніше біонанокомпозити;</a:t>
            </a:r>
          </a:p>
          <a:p>
            <a:pPr algn="just"/>
            <a:r>
              <a:rPr lang="uk-UA" dirty="0" smtClean="0"/>
              <a:t>5) на </a:t>
            </a:r>
            <a:r>
              <a:rPr lang="uk-UA" dirty="0"/>
              <a:t>основі отриманих біонанокомпозитних мембран розробити та охарактеризувати нові покращені лабораторні прототипи високочутливих амперометричних біосенсорів для аналізу ксенобіотиків фенольної природи;</a:t>
            </a:r>
          </a:p>
          <a:p>
            <a:pPr algn="just"/>
            <a:r>
              <a:rPr lang="uk-UA" dirty="0" smtClean="0"/>
              <a:t>6) провести </a:t>
            </a:r>
            <a:r>
              <a:rPr lang="uk-UA" dirty="0"/>
              <a:t>тестування сконструйованих лабораторних прототипів амперометричних біосенсорів для кількісного експрес-аналізу ксенобіотиків фенольної природи у модельних та реальних зразках стічних вод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7634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6792" y="81969"/>
            <a:ext cx="864096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400" b="1" dirty="0" smtClean="0">
                <a:solidFill>
                  <a:srgbClr val="0000CC"/>
                </a:solidFill>
              </a:rPr>
              <a:t>Короткий опис одержаного наукового результату:</a:t>
            </a:r>
          </a:p>
          <a:p>
            <a:pPr algn="just"/>
            <a:r>
              <a:rPr lang="uk-UA" sz="2000" dirty="0" smtClean="0"/>
              <a:t>Сконструйовано та охарактеризовано лабораторні прототипи амперометричних біосенсорів на основі функціоналізованих карбонових волокон. Здійснено тестування розроблених біосенсорів на аналіз етанолу та глюкози в реальних зразках як виноградного сусла, так і вина. Результати добре узгоджуються з результатами, отриманими з використанням ферментативних наборів як контрольних підходів. Розроблені біосенсори були також випробувані на аналіз катехолу у реальних зразках комунальних стічних вод і продемонстрували високу точність біосенсорного аналізу.</a:t>
            </a:r>
          </a:p>
          <a:p>
            <a:pPr algn="just"/>
            <a:r>
              <a:rPr lang="uk-UA" sz="2400" b="1" dirty="0" smtClean="0">
                <a:solidFill>
                  <a:srgbClr val="0000CC"/>
                </a:solidFill>
              </a:rPr>
              <a:t>Науковий рівень і новизна одержаного наукового результату:</a:t>
            </a:r>
          </a:p>
          <a:p>
            <a:pPr algn="just"/>
            <a:r>
              <a:rPr lang="uk-UA" sz="2000" dirty="0"/>
              <a:t>Сконструйовано та охарактеризовано чутливі біосенсори для виявлення етанолу та глюкози на основі нових мікро/нанокомпозитних електродів з пероксидазною активністю (нанозим) у поєднанні з мікробними оксидазами: алкогольоксидазою (</a:t>
            </a:r>
            <a:r>
              <a:rPr lang="en-GB" sz="2000" dirty="0"/>
              <a:t>AO</a:t>
            </a:r>
            <a:r>
              <a:rPr lang="en-GB" sz="2000" baseline="-25000" dirty="0"/>
              <a:t>X</a:t>
            </a:r>
            <a:r>
              <a:rPr lang="en-GB" sz="2000" dirty="0"/>
              <a:t>) </a:t>
            </a:r>
            <a:r>
              <a:rPr lang="uk-UA" sz="2000" dirty="0"/>
              <a:t>і </a:t>
            </a:r>
            <a:r>
              <a:rPr lang="uk-UA" sz="2000" dirty="0" err="1"/>
              <a:t>глюкозооксидазою</a:t>
            </a:r>
            <a:r>
              <a:rPr lang="uk-UA" sz="2000" dirty="0"/>
              <a:t> (</a:t>
            </a:r>
            <a:r>
              <a:rPr lang="en-GB" sz="2000" dirty="0"/>
              <a:t>GO</a:t>
            </a:r>
            <a:r>
              <a:rPr lang="en-GB" sz="2000" baseline="-25000" dirty="0"/>
              <a:t>X</a:t>
            </a:r>
            <a:r>
              <a:rPr lang="en-GB" sz="2000" dirty="0"/>
              <a:t>). </a:t>
            </a:r>
            <a:r>
              <a:rPr lang="uk-UA" sz="2000" dirty="0" err="1"/>
              <a:t>Нанозим</a:t>
            </a:r>
            <a:r>
              <a:rPr lang="uk-UA" sz="2000" dirty="0"/>
              <a:t> був синтезований шляхом модифікації карбонових </a:t>
            </a:r>
            <a:r>
              <a:rPr lang="uk-UA" sz="2000" dirty="0" err="1"/>
              <a:t>мікроволокон</a:t>
            </a:r>
            <a:r>
              <a:rPr lang="uk-UA" sz="2000" dirty="0"/>
              <a:t> (</a:t>
            </a:r>
            <a:r>
              <a:rPr lang="en-GB" sz="2000" dirty="0"/>
              <a:t>CF), </a:t>
            </a:r>
            <a:r>
              <a:rPr lang="uk-UA" sz="2000" dirty="0"/>
              <a:t>геміном (</a:t>
            </a:r>
            <a:r>
              <a:rPr lang="en-GB" sz="2000" dirty="0"/>
              <a:t>H) </a:t>
            </a:r>
            <a:r>
              <a:rPr lang="uk-UA" sz="2000" dirty="0"/>
              <a:t>і золотими (</a:t>
            </a:r>
            <a:r>
              <a:rPr lang="en-GB" sz="2000" dirty="0"/>
              <a:t>Au) </a:t>
            </a:r>
            <a:r>
              <a:rPr lang="uk-UA" sz="2000" dirty="0"/>
              <a:t>наночастинками. Утворення наночастинок золота на поверхні карбонових </a:t>
            </a:r>
            <a:r>
              <a:rPr lang="uk-UA" sz="2000" dirty="0" err="1"/>
              <a:t>мікроволокон</a:t>
            </a:r>
            <a:r>
              <a:rPr lang="uk-UA" sz="2000" dirty="0"/>
              <a:t>, модифікованих геміном, було підтверджено </a:t>
            </a:r>
            <a:r>
              <a:rPr lang="en-GB" sz="2000" dirty="0"/>
              <a:t>UV-Vis </a:t>
            </a:r>
            <a:r>
              <a:rPr lang="uk-UA" sz="2000" dirty="0"/>
              <a:t>та рентгенівською спектроскопією, а також аналізом </a:t>
            </a:r>
            <a:r>
              <a:rPr lang="en-GB" sz="2000" dirty="0"/>
              <a:t>SEM. </a:t>
            </a:r>
            <a:r>
              <a:rPr lang="uk-UA" sz="2000" dirty="0"/>
              <a:t>Порівняно з електродами, модифікованими лише геміном, отримані мікро/нанокомпозитні </a:t>
            </a:r>
            <a:r>
              <a:rPr lang="en-GB" sz="2000" dirty="0"/>
              <a:t>CF-H-Au </a:t>
            </a:r>
            <a:r>
              <a:rPr lang="uk-UA" sz="2000" dirty="0"/>
              <a:t>електроди виявляють вищу специфічну каталітичну активність і кращу спорідненість до </a:t>
            </a:r>
            <a:r>
              <a:rPr lang="en-GB" sz="2000" dirty="0"/>
              <a:t>H</a:t>
            </a:r>
            <a:r>
              <a:rPr lang="en-GB" sz="2000" baseline="-25000" dirty="0"/>
              <a:t>2</a:t>
            </a:r>
            <a:r>
              <a:rPr lang="en-GB" sz="2000" dirty="0"/>
              <a:t>O</a:t>
            </a:r>
            <a:r>
              <a:rPr lang="en-GB" sz="2000" baseline="-25000" dirty="0"/>
              <a:t>2</a:t>
            </a:r>
            <a:r>
              <a:rPr lang="en-GB" sz="2000" dirty="0"/>
              <a:t> </a:t>
            </a:r>
            <a:r>
              <a:rPr lang="uk-UA" sz="2000" dirty="0"/>
              <a:t>у розчині</a:t>
            </a:r>
            <a:r>
              <a:rPr lang="uk-UA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719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6792" y="81969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>
                <a:solidFill>
                  <a:srgbClr val="0000CC"/>
                </a:solidFill>
              </a:rPr>
              <a:t>Науковий рівень і новизна одержаного наукового результату:</a:t>
            </a:r>
          </a:p>
          <a:p>
            <a:pPr algn="just"/>
            <a:r>
              <a:rPr lang="en-GB" sz="2000" dirty="0"/>
              <a:t>H</a:t>
            </a:r>
            <a:r>
              <a:rPr lang="en-GB" sz="2000" baseline="-25000" dirty="0"/>
              <a:t>2</a:t>
            </a:r>
            <a:r>
              <a:rPr lang="en-GB" sz="2000" dirty="0"/>
              <a:t>O</a:t>
            </a:r>
            <a:r>
              <a:rPr lang="en-GB" sz="2000" baseline="-25000" dirty="0"/>
              <a:t>2</a:t>
            </a:r>
            <a:r>
              <a:rPr lang="en-GB" sz="2000" dirty="0"/>
              <a:t>-</a:t>
            </a:r>
            <a:r>
              <a:rPr lang="uk-UA" sz="2000" dirty="0"/>
              <a:t>чутливі </a:t>
            </a:r>
            <a:r>
              <a:rPr lang="en-GB" sz="2000" dirty="0"/>
              <a:t>CF-H-Au-</a:t>
            </a:r>
            <a:r>
              <a:rPr lang="uk-UA" sz="2000" dirty="0"/>
              <a:t>модифіковані електроди показали більш високу чутливість (1,3-2,6 рази) порівняно з найближчими карбоновими аналогами і були використані для конструювання високочутливих біосенсорів етанолу та глюкози. Щоб усунути обмеження дифузії для субстратів, </a:t>
            </a:r>
            <a:r>
              <a:rPr lang="en-GB" sz="2000" dirty="0"/>
              <a:t>AO</a:t>
            </a:r>
            <a:r>
              <a:rPr lang="en-GB" sz="2000" baseline="-25000" dirty="0"/>
              <a:t>X</a:t>
            </a:r>
            <a:r>
              <a:rPr lang="en-GB" sz="2000" dirty="0"/>
              <a:t> </a:t>
            </a:r>
            <a:r>
              <a:rPr lang="uk-UA" sz="2000" dirty="0"/>
              <a:t>або </a:t>
            </a:r>
            <a:r>
              <a:rPr lang="en-GB" sz="2000" dirty="0"/>
              <a:t>GO</a:t>
            </a:r>
            <a:r>
              <a:rPr lang="en-GB" sz="2000" baseline="-25000" dirty="0"/>
              <a:t>X</a:t>
            </a:r>
            <a:r>
              <a:rPr lang="en-GB" sz="2000" dirty="0"/>
              <a:t> </a:t>
            </a:r>
            <a:r>
              <a:rPr lang="uk-UA" sz="2000" dirty="0"/>
              <a:t>були закріплені на </a:t>
            </a:r>
            <a:r>
              <a:rPr lang="en-GB" sz="2000" dirty="0"/>
              <a:t>CF-H-Au-</a:t>
            </a:r>
            <a:r>
              <a:rPr lang="uk-UA" sz="2000" dirty="0"/>
              <a:t>модифікованих електродах за допомогою високопористої мембрани </a:t>
            </a:r>
            <a:r>
              <a:rPr lang="en-GB" sz="2000" dirty="0"/>
              <a:t>Nafion. </a:t>
            </a:r>
            <a:r>
              <a:rPr lang="uk-UA" sz="2000" dirty="0"/>
              <a:t>Досліджено основні характеристики біосенсорів. Розроблені біосенсори були протестовані на аналіз етанолу та глюкози в реальних зразках як виноградного сусла, так і вина. Результати добре узгоджуються з результатами, отриманими з використанням ферментативних наборів як контрольних підходів. Розроблені біосенсори на основі карбонових волокон були також випробувані на аналіз катехолу у реальних зразках комунальних стічних вод. Аналіз реальних зразків показав відсутність будь-якого інтерферуючого впливу сполук неочищеної стічної води на біосенсорний аналіз. Нахил для калібрування неочищеної стічної води за «стандартним режимом додавання» є досить подібним до нахилу калібрувальної кривої, отриманої для стандартного розчину катехолу, що свідчить про високу точність біосенсорного аналізу реальних проб комунальних стічних вод.</a:t>
            </a: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60181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262389"/>
            <a:ext cx="8136904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0000CC"/>
                </a:solidFill>
              </a:rPr>
              <a:t>Практична значимість одержаного наукового результату:</a:t>
            </a:r>
          </a:p>
          <a:p>
            <a:pPr algn="just"/>
            <a:r>
              <a:rPr lang="uk-UA" sz="2000" dirty="0"/>
              <a:t>Використання нових біонанокомпозитних матеріалів на основі функціоналізованих карбоксильними та аміногрупами карбонових волокон (карбонізованої целюлози) і мікробної лаккази та нових полімерних матриць із різним ступенем зшивки сприяє підвищенню ефективності електронного перенесення між біоелементом і фізичним трансдуктором та контрольованої дифузії через біонаномембрану, що значним чином покращить операційні параметри нових лабораторних прототипів біосенсорів і відкриє можливість їх широкого використання при експрес-аналізі рівня забруднення довкілля</a:t>
            </a:r>
            <a:r>
              <a:rPr lang="uk-UA" sz="2000" dirty="0" smtClean="0"/>
              <a:t>.</a:t>
            </a:r>
          </a:p>
          <a:p>
            <a:pPr algn="just"/>
            <a:endParaRPr lang="uk-UA" sz="2400" b="1" dirty="0" smtClean="0">
              <a:solidFill>
                <a:srgbClr val="0000CC"/>
              </a:solidFill>
            </a:endParaRPr>
          </a:p>
          <a:p>
            <a:pPr algn="just"/>
            <a:r>
              <a:rPr lang="uk-UA" sz="2400" b="1" dirty="0" smtClean="0">
                <a:solidFill>
                  <a:srgbClr val="0000CC"/>
                </a:solidFill>
              </a:rPr>
              <a:t>Впровадження/практичне застосування:</a:t>
            </a:r>
          </a:p>
          <a:p>
            <a:pPr algn="just"/>
            <a:r>
              <a:rPr lang="uk-UA" sz="2000" dirty="0"/>
              <a:t>Результати НДР використані співробітниками відділу аналітичної біотехнології Інституту біології клітини НАН України під час проведення експериментальних та теоретичних досліджень вуглецевих композиційних матеріалів для конструювання амперометричних біосенсорів (</a:t>
            </a:r>
            <a:r>
              <a:rPr lang="uk-UA" sz="2000" dirty="0" err="1"/>
              <a:t>АКТи</a:t>
            </a:r>
            <a:r>
              <a:rPr lang="uk-UA" sz="2000" dirty="0"/>
              <a:t> про впровадження результатів НДР від 15.12.2021 р., 26.12.2022 </a:t>
            </a:r>
            <a:r>
              <a:rPr lang="uk-UA" sz="2000" dirty="0" err="1"/>
              <a:t>р</a:t>
            </a:r>
            <a:r>
              <a:rPr lang="uk-UA" sz="2000" dirty="0"/>
              <a:t>.).</a:t>
            </a:r>
            <a:endParaRPr lang="uk-UA" sz="2000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1165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0000CC"/>
                </a:solidFill>
              </a:rPr>
              <a:t>Веб-посилання </a:t>
            </a:r>
            <a:r>
              <a:rPr lang="uk-UA" sz="2400" b="1" dirty="0">
                <a:solidFill>
                  <a:srgbClr val="0000CC"/>
                </a:solidFill>
              </a:rPr>
              <a:t>на відповідний </a:t>
            </a:r>
            <a:r>
              <a:rPr lang="uk-UA" sz="2400" b="1" dirty="0" smtClean="0">
                <a:solidFill>
                  <a:srgbClr val="0000CC"/>
                </a:solidFill>
              </a:rPr>
              <a:t>доробок авторів роботи:</a:t>
            </a:r>
            <a:endParaRPr lang="uk-UA" sz="2400" b="1" dirty="0">
              <a:solidFill>
                <a:srgbClr val="0000CC"/>
              </a:solidFill>
            </a:endParaRPr>
          </a:p>
          <a:p>
            <a:r>
              <a:rPr lang="uk-UA" b="1" i="1" dirty="0"/>
              <a:t>Статті:</a:t>
            </a:r>
          </a:p>
          <a:p>
            <a:r>
              <a:rPr lang="uk-UA" dirty="0" smtClean="0"/>
              <a:t>1. </a:t>
            </a:r>
            <a:r>
              <a:rPr lang="en-GB" dirty="0" smtClean="0"/>
              <a:t>M</a:t>
            </a:r>
            <a:r>
              <a:rPr lang="en-GB" dirty="0"/>
              <a:t>. </a:t>
            </a:r>
            <a:r>
              <a:rPr lang="en-GB" dirty="0" err="1"/>
              <a:t>Salehiabar</a:t>
            </a:r>
            <a:r>
              <a:rPr lang="en-GB" dirty="0"/>
              <a:t>, M. </a:t>
            </a:r>
            <a:r>
              <a:rPr lang="en-GB" dirty="0" err="1"/>
              <a:t>Ghaffarlou</a:t>
            </a:r>
            <a:r>
              <a:rPr lang="en-GB" dirty="0"/>
              <a:t>, A. </a:t>
            </a:r>
            <a:r>
              <a:rPr lang="en-GB" dirty="0" err="1"/>
              <a:t>Mohammadi</a:t>
            </a:r>
            <a:r>
              <a:rPr lang="en-GB" dirty="0"/>
              <a:t>, N. </a:t>
            </a:r>
            <a:r>
              <a:rPr lang="en-GB" dirty="0" err="1"/>
              <a:t>Mousazadeh</a:t>
            </a:r>
            <a:r>
              <a:rPr lang="en-GB" dirty="0"/>
              <a:t>, H. </a:t>
            </a:r>
            <a:r>
              <a:rPr lang="en-GB" dirty="0" err="1"/>
              <a:t>Rahimi</a:t>
            </a:r>
            <a:r>
              <a:rPr lang="en-GB" dirty="0"/>
              <a:t>, F. </a:t>
            </a:r>
            <a:r>
              <a:rPr lang="en-GB" dirty="0" err="1"/>
              <a:t>Abhari</a:t>
            </a:r>
            <a:r>
              <a:rPr lang="en-GB" dirty="0"/>
              <a:t>, H. </a:t>
            </a:r>
            <a:r>
              <a:rPr lang="en-GB" dirty="0" err="1"/>
              <a:t>Rashidzadeh</a:t>
            </a:r>
            <a:r>
              <a:rPr lang="en-GB" dirty="0"/>
              <a:t>, L. </a:t>
            </a:r>
            <a:r>
              <a:rPr lang="en-GB" dirty="0" err="1"/>
              <a:t>Nasehi</a:t>
            </a:r>
            <a:r>
              <a:rPr lang="en-GB" dirty="0"/>
              <a:t>, H. </a:t>
            </a:r>
            <a:r>
              <a:rPr lang="en-GB" dirty="0" err="1"/>
              <a:t>Rezaeejam</a:t>
            </a:r>
            <a:r>
              <a:rPr lang="en-GB" dirty="0"/>
              <a:t>, M. </a:t>
            </a:r>
            <a:r>
              <a:rPr lang="en-GB" dirty="0" err="1"/>
              <a:t>Barsbay</a:t>
            </a:r>
            <a:r>
              <a:rPr lang="en-GB" dirty="0"/>
              <a:t>, Y. </a:t>
            </a:r>
            <a:r>
              <a:rPr lang="en-GB" dirty="0" err="1"/>
              <a:t>Nuri</a:t>
            </a:r>
            <a:r>
              <a:rPr lang="en-GB" dirty="0"/>
              <a:t> </a:t>
            </a:r>
            <a:r>
              <a:rPr lang="en-GB" dirty="0" err="1"/>
              <a:t>Ertas</a:t>
            </a:r>
            <a:r>
              <a:rPr lang="en-GB" dirty="0"/>
              <a:t>, H. Nosrati, T. Kavetskyy, H. </a:t>
            </a:r>
            <a:r>
              <a:rPr lang="en-GB" dirty="0" err="1"/>
              <a:t>Danafar</a:t>
            </a:r>
            <a:r>
              <a:rPr lang="en-GB" dirty="0"/>
              <a:t>. Targeted CuFe</a:t>
            </a:r>
            <a:r>
              <a:rPr lang="en-GB" baseline="-25000" dirty="0"/>
              <a:t>2</a:t>
            </a:r>
            <a:r>
              <a:rPr lang="en-GB" dirty="0"/>
              <a:t>O</a:t>
            </a:r>
            <a:r>
              <a:rPr lang="en-GB" baseline="-25000" dirty="0"/>
              <a:t>4</a:t>
            </a:r>
            <a:r>
              <a:rPr lang="en-GB" dirty="0"/>
              <a:t> hybrid nanoradiosensitizers for synchronous chemoradiotherapy // J. Control. Release, 2023, V.353, P.850-863. (IF = 11.467, Scopus, WoS, Q1), https://doi.org/10.1016/j.jconrel.2022.12.004</a:t>
            </a:r>
            <a:endParaRPr lang="uk-UA" dirty="0" smtClean="0"/>
          </a:p>
          <a:p>
            <a:endParaRPr lang="uk-UA" dirty="0" smtClean="0"/>
          </a:p>
          <a:p>
            <a:r>
              <a:rPr lang="en-GB" dirty="0"/>
              <a:t>2. I.I. Donchev, T.S. Kavetskyy, O.R. Mushynska, O.V. Zubrytska, I.V. </a:t>
            </a:r>
            <a:r>
              <a:rPr lang="en-GB" dirty="0" err="1"/>
              <a:t>Briukhovetska</a:t>
            </a:r>
            <a:r>
              <a:rPr lang="en-GB" dirty="0"/>
              <a:t>, A.M. </a:t>
            </a:r>
            <a:r>
              <a:rPr lang="en-GB" dirty="0" err="1"/>
              <a:t>Pryima</a:t>
            </a:r>
            <a:r>
              <a:rPr lang="en-GB" dirty="0"/>
              <a:t>, H.Y. Kovalchuk, N.K. Hoivanovych, L.M. Kropyvnytska, Y.Y. </a:t>
            </a:r>
            <a:r>
              <a:rPr lang="en-GB" dirty="0" err="1"/>
              <a:t>Pavlyshak</a:t>
            </a:r>
            <a:r>
              <a:rPr lang="en-GB" dirty="0"/>
              <a:t>, T.B. Skrobach, G.M. Kossak, V.I. Stakhiv, S.S. Monastyrska, </a:t>
            </a:r>
            <a:r>
              <a:rPr lang="uk-UA" dirty="0"/>
              <a:t>А.</a:t>
            </a:r>
            <a:r>
              <a:rPr lang="en-GB" dirty="0"/>
              <a:t>E. Kiv. Computer model of track biosensor // Semicond. Phys. Quant. Electron. Optoelectron., 2022, V.25, #4, P.148-152. (Scopus, WoS, Q3; Open Access), https://</a:t>
            </a:r>
            <a:r>
              <a:rPr lang="en-GB" dirty="0" smtClean="0"/>
              <a:t>doi.org/10.15407/spqeo25.04.441</a:t>
            </a:r>
            <a:endParaRPr lang="uk-UA" dirty="0" smtClean="0"/>
          </a:p>
          <a:p>
            <a:endParaRPr lang="uk-UA" dirty="0" smtClean="0"/>
          </a:p>
          <a:p>
            <a:r>
              <a:rPr lang="en-GB" dirty="0"/>
              <a:t>3. O. Smutok, T. Kavetskyy, T. </a:t>
            </a:r>
            <a:r>
              <a:rPr lang="en-GB" dirty="0" err="1"/>
              <a:t>Prokopiv</a:t>
            </a:r>
            <a:r>
              <a:rPr lang="en-GB" dirty="0"/>
              <a:t>, R. Serkiz, O. Šauša, I. </a:t>
            </a:r>
            <a:r>
              <a:rPr lang="en-GB" dirty="0" err="1"/>
              <a:t>Novák</a:t>
            </a:r>
            <a:r>
              <a:rPr lang="en-GB" dirty="0"/>
              <a:t>, H. Švajdlenková, I. </a:t>
            </a:r>
            <a:r>
              <a:rPr lang="en-GB" dirty="0" err="1"/>
              <a:t>Maťko</a:t>
            </a:r>
            <a:r>
              <a:rPr lang="en-GB" dirty="0"/>
              <a:t>, M. Gonchar, E. Katz. Biosensor based on peroxidase-mimetic nanozyme and lactate oxidase for accurate L-lactate analysis in beverages // Biosensors, 2022, V.12, P.1042(1-11). (IF = 5.743, Scopus, WoS, Q2), https://doi.org/10.3390/bios12111042</a:t>
            </a:r>
            <a:endParaRPr lang="uk-UA" dirty="0" smtClean="0"/>
          </a:p>
          <a:p>
            <a:endParaRPr lang="uk-UA" dirty="0" smtClean="0"/>
          </a:p>
          <a:p>
            <a:r>
              <a:rPr lang="en-GB" dirty="0"/>
              <a:t>4. E. </a:t>
            </a:r>
            <a:r>
              <a:rPr lang="en-GB" dirty="0" err="1"/>
              <a:t>Ahmadian</a:t>
            </a:r>
            <a:r>
              <a:rPr lang="en-GB" dirty="0"/>
              <a:t>, A. Eftekhari, S. </a:t>
            </a:r>
            <a:r>
              <a:rPr lang="en-GB" dirty="0" err="1"/>
              <a:t>Atakishizada</a:t>
            </a:r>
            <a:r>
              <a:rPr lang="en-GB" dirty="0"/>
              <a:t>, M. </a:t>
            </a:r>
            <a:r>
              <a:rPr lang="en-GB" dirty="0" err="1"/>
              <a:t>Valiyeva</a:t>
            </a:r>
            <a:r>
              <a:rPr lang="en-GB" dirty="0"/>
              <a:t>, M. </a:t>
            </a:r>
            <a:r>
              <a:rPr lang="en-GB" dirty="0" err="1"/>
              <a:t>Ardalan</a:t>
            </a:r>
            <a:r>
              <a:rPr lang="en-GB" dirty="0"/>
              <a:t>, R. Khalilov, T. Kavetskyy. </a:t>
            </a:r>
            <a:r>
              <a:rPr lang="en-GB" dirty="0" err="1"/>
              <a:t>Podocytopathy</a:t>
            </a:r>
            <a:r>
              <a:rPr lang="en-GB" dirty="0"/>
              <a:t>: The role of actin cytoskeleton // Biomed. </a:t>
            </a:r>
            <a:r>
              <a:rPr lang="en-GB" dirty="0" err="1"/>
              <a:t>Pharmacother</a:t>
            </a:r>
            <a:r>
              <a:rPr lang="en-GB" dirty="0"/>
              <a:t>., 2022, V.156, P.113920(1-9). (IF = 7.419, Scopus, WoS, Q1) https://doi.org/10.1016/j.biopha.2022.113920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79593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5. A. </a:t>
            </a:r>
            <a:r>
              <a:rPr lang="en-US" dirty="0" err="1"/>
              <a:t>Haakenstad</a:t>
            </a:r>
            <a:r>
              <a:rPr lang="en-US" dirty="0"/>
              <a:t>, J.A. Yearwood, N. </a:t>
            </a:r>
            <a:r>
              <a:rPr lang="en-US" dirty="0" err="1"/>
              <a:t>Fullman</a:t>
            </a:r>
            <a:r>
              <a:rPr lang="en-US" dirty="0"/>
              <a:t>, … T. Kavetskyy, et al. Assessing performance of the Healthcare Access and Quality Index, overall and by select age groups, for 204 countries and territories, 1990-2019: a systematic analysis from the Global Burden of Disease Study 2019 // Lancet Glob. Health, 2022, V.10, P.e1715-e1743. (IF = 38.927, Scopus, WoS, Q1), https://doi.org/10.1016/S2214-109X(22)00429-6</a:t>
            </a:r>
            <a:r>
              <a:rPr lang="en-GB" dirty="0" smtClean="0"/>
              <a:t> </a:t>
            </a:r>
            <a:endParaRPr lang="en-GB" dirty="0"/>
          </a:p>
          <a:p>
            <a:endParaRPr lang="uk-UA" dirty="0" smtClean="0"/>
          </a:p>
          <a:p>
            <a:r>
              <a:rPr lang="en-GB" dirty="0"/>
              <a:t>6. S. </a:t>
            </a:r>
            <a:r>
              <a:rPr lang="en-GB" dirty="0" err="1"/>
              <a:t>Shahi</a:t>
            </a:r>
            <a:r>
              <a:rPr lang="en-GB" dirty="0"/>
              <a:t>, F. </a:t>
            </a:r>
            <a:r>
              <a:rPr lang="en-GB" dirty="0" err="1"/>
              <a:t>Dehghani</a:t>
            </a:r>
            <a:r>
              <a:rPr lang="en-GB" dirty="0"/>
              <a:t>, E.D. </a:t>
            </a:r>
            <a:r>
              <a:rPr lang="en-GB" dirty="0" err="1"/>
              <a:t>Abdolahinia</a:t>
            </a:r>
            <a:r>
              <a:rPr lang="en-GB" dirty="0"/>
              <a:t>, S. </a:t>
            </a:r>
            <a:r>
              <a:rPr lang="en-GB" dirty="0" err="1"/>
              <a:t>Sharifi</a:t>
            </a:r>
            <a:r>
              <a:rPr lang="en-GB" dirty="0"/>
              <a:t>, E. </a:t>
            </a:r>
            <a:r>
              <a:rPr lang="en-GB" dirty="0" err="1"/>
              <a:t>Ahmadian</a:t>
            </a:r>
            <a:r>
              <a:rPr lang="en-GB" dirty="0"/>
              <a:t>, M. </a:t>
            </a:r>
            <a:r>
              <a:rPr lang="en-GB" dirty="0" err="1"/>
              <a:t>Gajdács</a:t>
            </a:r>
            <a:r>
              <a:rPr lang="en-GB" dirty="0"/>
              <a:t>, K. </a:t>
            </a:r>
            <a:r>
              <a:rPr lang="en-GB" dirty="0" err="1"/>
              <a:t>Kárpáti</a:t>
            </a:r>
            <a:r>
              <a:rPr lang="en-GB" dirty="0"/>
              <a:t>, S.M. </a:t>
            </a:r>
            <a:r>
              <a:rPr lang="en-GB" dirty="0" err="1"/>
              <a:t>Dizaj</a:t>
            </a:r>
            <a:r>
              <a:rPr lang="en-GB" dirty="0"/>
              <a:t>, A. Eftekhari, T. Kavetskyy. Effect of gelatinous spongy scaffold containing nano-hydroxyapatite on the induction of </a:t>
            </a:r>
            <a:r>
              <a:rPr lang="en-GB" dirty="0" err="1"/>
              <a:t>odontogenic</a:t>
            </a:r>
            <a:r>
              <a:rPr lang="en-GB" dirty="0"/>
              <a:t> activity of dental pulp stem cells // J. King Saud Univ. Sci., 2022, V.34, P.102340(1-6). (IF = 3.829, Scopus, WoS, Q1), https://doi.org/10.1016/j.jksus.2022.102340    </a:t>
            </a:r>
          </a:p>
          <a:p>
            <a:endParaRPr lang="uk-UA" dirty="0" smtClean="0"/>
          </a:p>
          <a:p>
            <a:r>
              <a:rPr lang="en-GB" dirty="0"/>
              <a:t>7. N. Stasyuk, O. Demkiv, G. </a:t>
            </a:r>
            <a:r>
              <a:rPr lang="en-GB" dirty="0" err="1"/>
              <a:t>Gayda</a:t>
            </a:r>
            <a:r>
              <a:rPr lang="en-GB" dirty="0"/>
              <a:t>, O. </a:t>
            </a:r>
            <a:r>
              <a:rPr lang="en-GB" dirty="0" err="1"/>
              <a:t>Zakalska</a:t>
            </a:r>
            <a:r>
              <a:rPr lang="en-GB" dirty="0"/>
              <a:t>, M. Gonchar. Highly sensitive amperometric biosensors based on alcohol oxidase and PO-like nanozymes // </a:t>
            </a:r>
            <a:r>
              <a:rPr lang="en-GB" dirty="0" err="1"/>
              <a:t>Microchim</a:t>
            </a:r>
            <a:r>
              <a:rPr lang="en-GB" dirty="0"/>
              <a:t>. Acta, 2022, V.189, P.474(1-10). (IF = 6.408, Scopus, WoS, Q1), https://doi.org/10.3390/IECB2022-12251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8. M. Goździuk, T. Kavetskyy, D. Massana Roquero, O. Smutok, M. Gonchar, D.P. Královič, H. Švajdlenková, O. Šauša, P. Kalinay, H. Nosrati, M. Lebedevaite, S. Grauzeliene, J. Ostrauskaite, A. Kiv, B. Zgardzińska. UV-cured green polymers for biosensorics: correlation of operational parameters of highly sensitive biosensors with nano-volumes and adsorption properties // Materials, 2022, V.15, P.6607(1-24). (IF = 3.623, Scopus, WoS, Q2; Open Access), https://doi.org/10.3390/ma15196607 </a:t>
            </a:r>
          </a:p>
        </p:txBody>
      </p:sp>
    </p:spTree>
    <p:extLst>
      <p:ext uri="{BB962C8B-B14F-4D97-AF65-F5344CB8AC3E}">
        <p14:creationId xmlns:p14="http://schemas.microsoft.com/office/powerpoint/2010/main" val="225100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71296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9. R. </a:t>
            </a:r>
            <a:r>
              <a:rPr lang="en-GB" dirty="0" err="1"/>
              <a:t>Nasiri</a:t>
            </a:r>
            <a:r>
              <a:rPr lang="en-GB" dirty="0"/>
              <a:t>, B. </a:t>
            </a:r>
            <a:r>
              <a:rPr lang="en-GB" dirty="0" err="1"/>
              <a:t>Gholipour</a:t>
            </a:r>
            <a:r>
              <a:rPr lang="en-GB" dirty="0"/>
              <a:t>, M. </a:t>
            </a:r>
            <a:r>
              <a:rPr lang="en-GB" dirty="0" err="1"/>
              <a:t>Nourmohammadi</a:t>
            </a:r>
            <a:r>
              <a:rPr lang="en-GB" dirty="0"/>
              <a:t>, Z. </a:t>
            </a:r>
            <a:r>
              <a:rPr lang="en-GB" dirty="0" err="1"/>
              <a:t>Karimi</a:t>
            </a:r>
            <a:r>
              <a:rPr lang="en-GB" dirty="0"/>
              <a:t>, S. </a:t>
            </a:r>
            <a:r>
              <a:rPr lang="en-GB" dirty="0" err="1"/>
              <a:t>Doaee</a:t>
            </a:r>
            <a:r>
              <a:rPr lang="en-GB" dirty="0"/>
              <a:t>, R. </a:t>
            </a:r>
            <a:r>
              <a:rPr lang="en-GB" dirty="0" err="1"/>
              <a:t>Taghavi</a:t>
            </a:r>
            <a:r>
              <a:rPr lang="en-GB" dirty="0"/>
              <a:t>, S. </a:t>
            </a:r>
            <a:r>
              <a:rPr lang="en-GB" dirty="0" err="1"/>
              <a:t>Rostamnia</a:t>
            </a:r>
            <a:r>
              <a:rPr lang="en-GB" dirty="0"/>
              <a:t>, E. </a:t>
            </a:r>
            <a:r>
              <a:rPr lang="en-GB" dirty="0" err="1"/>
              <a:t>Zarenezhad</a:t>
            </a:r>
            <a:r>
              <a:rPr lang="en-GB" dirty="0"/>
              <a:t>, F. </a:t>
            </a:r>
            <a:r>
              <a:rPr lang="en-GB" dirty="0" err="1"/>
              <a:t>Karimi</a:t>
            </a:r>
            <a:r>
              <a:rPr lang="en-GB" dirty="0"/>
              <a:t>, T. Kavetskyy, O. Smutok, A. Kiv, V. Soloviev, S. </a:t>
            </a:r>
            <a:r>
              <a:rPr lang="en-GB" dirty="0" err="1"/>
              <a:t>Khaksar</a:t>
            </a:r>
            <a:r>
              <a:rPr lang="en-GB" dirty="0"/>
              <a:t>, A.S. </a:t>
            </a:r>
            <a:r>
              <a:rPr lang="en-GB" dirty="0" err="1"/>
              <a:t>Hamidi</a:t>
            </a:r>
            <a:r>
              <a:rPr lang="en-GB" dirty="0"/>
              <a:t>. Mesoporous hybrid organosilica for stabilizing Pd nanoparticles and aerobic alcohol oxidation through Pd hydride (Pd-H</a:t>
            </a:r>
            <a:r>
              <a:rPr lang="en-GB" baseline="-25000" dirty="0"/>
              <a:t>2</a:t>
            </a:r>
            <a:r>
              <a:rPr lang="en-GB" dirty="0"/>
              <a:t>) species // Int. J. </a:t>
            </a:r>
            <a:r>
              <a:rPr lang="en-GB" dirty="0" err="1"/>
              <a:t>Hydrog</a:t>
            </a:r>
            <a:r>
              <a:rPr lang="en-GB" dirty="0"/>
              <a:t>. Energy, 2023, V.48, P.6488-6498. (IF = 7.139, Scopus, WoS, Q1), </a:t>
            </a:r>
            <a:r>
              <a:rPr lang="en-GB" dirty="0" smtClean="0"/>
              <a:t>https</a:t>
            </a:r>
            <a:r>
              <a:rPr lang="en-GB" dirty="0"/>
              <a:t>://doi.org/10.1016/j.ijhydene.2022.04.242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10. O. Demkiv, G. </a:t>
            </a:r>
            <a:r>
              <a:rPr lang="en-GB" dirty="0" err="1"/>
              <a:t>Gayda</a:t>
            </a:r>
            <a:r>
              <a:rPr lang="en-GB" dirty="0"/>
              <a:t>, N. Stasyuk, O. </a:t>
            </a:r>
            <a:r>
              <a:rPr lang="en-GB" dirty="0" err="1"/>
              <a:t>Brahinetz</a:t>
            </a:r>
            <a:r>
              <a:rPr lang="en-GB" dirty="0"/>
              <a:t>, M. Gonchar, M. </a:t>
            </a:r>
            <a:r>
              <a:rPr lang="en-GB" dirty="0" err="1"/>
              <a:t>Nisnevitch</a:t>
            </a:r>
            <a:r>
              <a:rPr lang="en-GB" dirty="0"/>
              <a:t>. Nanomaterials as redox mediators in laccase-based amperometric biosensors for catechol assay // Biosensors, 2022, V.12, P.741(1-21). (IF = 5.743, Scopus, WoS, Q2; Open Access), https://doi.org/10.3390/bios12090741</a:t>
            </a:r>
            <a:endParaRPr lang="uk-UA" dirty="0" smtClean="0"/>
          </a:p>
          <a:p>
            <a:endParaRPr lang="en-GB" dirty="0" smtClean="0"/>
          </a:p>
          <a:p>
            <a:r>
              <a:rPr lang="en-GB" dirty="0"/>
              <a:t>11. G. </a:t>
            </a:r>
            <a:r>
              <a:rPr lang="en-GB" dirty="0" err="1"/>
              <a:t>Gayda</a:t>
            </a:r>
            <a:r>
              <a:rPr lang="en-GB" dirty="0"/>
              <a:t>, N. Stasyuk, A. </a:t>
            </a:r>
            <a:r>
              <a:rPr lang="en-GB" dirty="0" err="1"/>
              <a:t>Zakalskiy</a:t>
            </a:r>
            <a:r>
              <a:rPr lang="en-GB" dirty="0"/>
              <a:t>, M. Gonchar, E. Katz. Arginine-</a:t>
            </a:r>
            <a:r>
              <a:rPr lang="en-GB" dirty="0" err="1"/>
              <a:t>hydrolyzing</a:t>
            </a:r>
            <a:r>
              <a:rPr lang="en-GB" dirty="0"/>
              <a:t> enzymes for electrochemical biosensors // </a:t>
            </a:r>
            <a:r>
              <a:rPr lang="en-GB" dirty="0" err="1"/>
              <a:t>Curr</a:t>
            </a:r>
            <a:r>
              <a:rPr lang="en-GB" dirty="0"/>
              <a:t>. </a:t>
            </a:r>
            <a:r>
              <a:rPr lang="en-GB" dirty="0" err="1"/>
              <a:t>Opin</a:t>
            </a:r>
            <a:r>
              <a:rPr lang="en-GB" dirty="0"/>
              <a:t>. </a:t>
            </a:r>
            <a:r>
              <a:rPr lang="en-GB" dirty="0" err="1"/>
              <a:t>Electrochem</a:t>
            </a:r>
            <a:r>
              <a:rPr lang="en-GB" dirty="0"/>
              <a:t>., 2022, V.33, P.100941. (IF=7.271,Scopus,WoS,Q1), https://</a:t>
            </a:r>
            <a:r>
              <a:rPr lang="en-GB" dirty="0" smtClean="0"/>
              <a:t>doi.org/10.1016/j.coelec.2022.100941</a:t>
            </a:r>
          </a:p>
          <a:p>
            <a:endParaRPr lang="en-GB" dirty="0" smtClean="0"/>
          </a:p>
          <a:p>
            <a:r>
              <a:rPr lang="en-GB" dirty="0" smtClean="0"/>
              <a:t>12</a:t>
            </a:r>
            <a:r>
              <a:rPr lang="en-GB" dirty="0"/>
              <a:t>. N. Stasyuk, O. Demkiv, G. </a:t>
            </a:r>
            <a:r>
              <a:rPr lang="en-GB" dirty="0" err="1"/>
              <a:t>Gayda</a:t>
            </a:r>
            <a:r>
              <a:rPr lang="en-GB" dirty="0"/>
              <a:t>, O. </a:t>
            </a:r>
            <a:r>
              <a:rPr lang="en-GB" dirty="0" err="1"/>
              <a:t>Zakalska</a:t>
            </a:r>
            <a:r>
              <a:rPr lang="en-GB" dirty="0"/>
              <a:t>, A. </a:t>
            </a:r>
            <a:r>
              <a:rPr lang="en-GB" dirty="0" err="1"/>
              <a:t>Zakalskiy</a:t>
            </a:r>
            <a:r>
              <a:rPr lang="en-GB" dirty="0"/>
              <a:t>, R. Serkiz, T. Kavetskyy, M. Gonchar. Reusable alcohol oxidase-</a:t>
            </a:r>
            <a:r>
              <a:rPr lang="en-GB" dirty="0" err="1"/>
              <a:t>nPtCu</a:t>
            </a:r>
            <a:r>
              <a:rPr lang="en-GB" dirty="0"/>
              <a:t>/alginate beads for highly sensitive ethanol assay in beverages // RSC Adv., 2022, V.12, P.21309-21317. (IF = 3.361, Scopus, WoS, Q1; Open Access), https://</a:t>
            </a:r>
            <a:r>
              <a:rPr lang="en-GB" dirty="0" smtClean="0"/>
              <a:t>doi.org/10.1039/d2ra02106d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414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</TotalTime>
  <Words>4142</Words>
  <Application>Microsoft Office PowerPoint</Application>
  <PresentationFormat>Экран (4:3)</PresentationFormat>
  <Paragraphs>109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Назва науково-дослідної роботи:  Керована модифікація карбонізованої целюлози для підвищення ефективності іммобілізації ферментів у біорозпізнаючому шарі безмедіаторних амперометричних біосенсорів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роботи/розробки:  Дослідження нових органічно-неорганічних полімерних композиційних матеріалів з халькогенідними та металевими частинками для конструювання лакказо-вмісних біосенсорів</dc:title>
  <dc:creator>Тарас</dc:creator>
  <cp:lastModifiedBy>Тарас</cp:lastModifiedBy>
  <cp:revision>148</cp:revision>
  <dcterms:created xsi:type="dcterms:W3CDTF">2017-11-27T11:08:37Z</dcterms:created>
  <dcterms:modified xsi:type="dcterms:W3CDTF">2024-06-03T03:07:31Z</dcterms:modified>
</cp:coreProperties>
</file>