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0" r:id="rId4"/>
    <p:sldId id="302" r:id="rId5"/>
    <p:sldId id="318" r:id="rId6"/>
    <p:sldId id="317" r:id="rId7"/>
    <p:sldId id="301" r:id="rId8"/>
    <p:sldId id="303" r:id="rId9"/>
    <p:sldId id="304" r:id="rId10"/>
    <p:sldId id="305" r:id="rId11"/>
    <p:sldId id="306" r:id="rId12"/>
    <p:sldId id="307" r:id="rId13"/>
    <p:sldId id="308" r:id="rId14"/>
    <p:sldId id="31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038E7-2531-4ACB-B2A7-5236FE37FE7A}" type="datetimeFigureOut">
              <a:rPr lang="uk-UA" smtClean="0"/>
              <a:t>03.06.2024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ED37C-925D-4B14-83BF-0F77D78344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553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9448" y="1556792"/>
            <a:ext cx="8424936" cy="2088232"/>
          </a:xfrm>
        </p:spPr>
        <p:txBody>
          <a:bodyPr>
            <a:noAutofit/>
          </a:bodyPr>
          <a:lstStyle/>
          <a:p>
            <a:r>
              <a:rPr lang="uk-UA" sz="3200" dirty="0"/>
              <a:t>Назва науково-дослідної роботи</a:t>
            </a:r>
            <a:r>
              <a:rPr lang="uk-UA" sz="2800" dirty="0" smtClean="0"/>
              <a:t>: </a:t>
            </a:r>
            <a:br>
              <a:rPr lang="uk-UA" sz="2800" dirty="0" smtClean="0"/>
            </a:br>
            <a:r>
              <a:rPr lang="uk-UA" sz="2800" b="1" dirty="0" smtClean="0">
                <a:solidFill>
                  <a:srgbClr val="0000CC"/>
                </a:solidFill>
              </a:rPr>
              <a:t>Залежність операційних параметрів амперометричних біосенсорів від структурно-морфологічних характеристик нових полімерних композитів в якості біоселективних мембран</a:t>
            </a:r>
            <a:endParaRPr lang="uk-UA" sz="2800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3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Секція </a:t>
            </a:r>
            <a:r>
              <a:rPr lang="uk-UA" dirty="0" smtClean="0"/>
              <a:t>6 </a:t>
            </a:r>
            <a:r>
              <a:rPr lang="uk-UA" b="1" dirty="0" smtClean="0"/>
              <a:t>Наукові проблеми матеріалознавства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80" y="768948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ЗАКЛЮЧНИЙ </a:t>
            </a:r>
            <a:r>
              <a:rPr lang="uk-UA" b="1" dirty="0" smtClean="0">
                <a:solidFill>
                  <a:srgbClr val="FF0000"/>
                </a:solidFill>
              </a:rPr>
              <a:t>ЗВІТ (ОСНОВНЕ </a:t>
            </a:r>
            <a:r>
              <a:rPr lang="uk-UA" b="1" dirty="0">
                <a:solidFill>
                  <a:srgbClr val="FF0000"/>
                </a:solidFill>
              </a:rPr>
              <a:t>НАУКОВЕ </a:t>
            </a:r>
            <a:r>
              <a:rPr lang="uk-UA" b="1" dirty="0" smtClean="0">
                <a:solidFill>
                  <a:srgbClr val="FF0000"/>
                </a:solidFill>
              </a:rPr>
              <a:t>ДОСЯГНЕННЯ)</a:t>
            </a:r>
            <a:endParaRPr lang="uk-UA" b="1" dirty="0">
              <a:solidFill>
                <a:srgbClr val="FF0000"/>
              </a:solidFill>
            </a:endParaRPr>
          </a:p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про виконання науково-дослідної роботи, завершеної у 2022 році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133" y="3847656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Керівник </a:t>
            </a:r>
            <a:r>
              <a:rPr lang="uk-UA" dirty="0" smtClean="0"/>
              <a:t>НДР: </a:t>
            </a:r>
            <a:r>
              <a:rPr lang="uk-UA" b="1" dirty="0">
                <a:solidFill>
                  <a:srgbClr val="0000CC"/>
                </a:solidFill>
              </a:rPr>
              <a:t>Паньків Людмила Іванівна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1216" y="4216988"/>
            <a:ext cx="4409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dirty="0"/>
              <a:t>Номер державної реєстрації: </a:t>
            </a:r>
            <a:r>
              <a:rPr lang="en-GB" b="1" dirty="0">
                <a:solidFill>
                  <a:srgbClr val="0000CC"/>
                </a:solidFill>
              </a:rPr>
              <a:t>0120U102224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5015" y="4703190"/>
            <a:ext cx="8289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Повне найменування організації-виконавця: </a:t>
            </a:r>
            <a:r>
              <a:rPr lang="uk-UA" b="1" dirty="0">
                <a:solidFill>
                  <a:srgbClr val="0000CC"/>
                </a:solidFill>
              </a:rPr>
              <a:t>Дрогобицький державний педагогічний університет імені Івана </a:t>
            </a:r>
            <a:r>
              <a:rPr lang="uk-UA" b="1" dirty="0" smtClean="0">
                <a:solidFill>
                  <a:srgbClr val="0000CC"/>
                </a:solidFill>
              </a:rPr>
              <a:t>Франка (ДДПУ ім. І.Франка)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015" y="544907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/>
              <a:t>Вид дослідження: </a:t>
            </a:r>
            <a:r>
              <a:rPr lang="uk-UA" b="1" dirty="0" smtClean="0">
                <a:solidFill>
                  <a:srgbClr val="0000CC"/>
                </a:solidFill>
              </a:rPr>
              <a:t>прикладне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045" y="5868154"/>
            <a:ext cx="8203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Обсяг коштів виділених на виконання </a:t>
            </a:r>
            <a:r>
              <a:rPr lang="uk-UA" dirty="0" smtClean="0"/>
              <a:t>НДР: </a:t>
            </a:r>
            <a:r>
              <a:rPr lang="uk-UA" b="1" dirty="0" smtClean="0">
                <a:solidFill>
                  <a:srgbClr val="0000CC"/>
                </a:solidFill>
              </a:rPr>
              <a:t>1215,0 </a:t>
            </a:r>
            <a:r>
              <a:rPr lang="uk-UA" b="1" dirty="0">
                <a:solidFill>
                  <a:srgbClr val="0000CC"/>
                </a:solidFill>
              </a:rPr>
              <a:t>тис. </a:t>
            </a:r>
            <a:r>
              <a:rPr lang="uk-UA" b="1" dirty="0" smtClean="0">
                <a:solidFill>
                  <a:srgbClr val="0000CC"/>
                </a:solidFill>
              </a:rPr>
              <a:t>грн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9345" y="6249110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Терміни виконання </a:t>
            </a:r>
            <a:r>
              <a:rPr lang="uk-UA" dirty="0" smtClean="0"/>
              <a:t>роботи: </a:t>
            </a:r>
            <a:r>
              <a:rPr lang="uk-UA" b="1" dirty="0" smtClean="0">
                <a:solidFill>
                  <a:srgbClr val="0000CC"/>
                </a:solidFill>
              </a:rPr>
              <a:t>01.01.2020 </a:t>
            </a:r>
            <a:r>
              <a:rPr lang="uk-UA" b="1" dirty="0">
                <a:solidFill>
                  <a:srgbClr val="0000CC"/>
                </a:solidFill>
              </a:rPr>
              <a:t>р. – </a:t>
            </a:r>
            <a:r>
              <a:rPr lang="uk-UA" b="1" dirty="0" smtClean="0">
                <a:solidFill>
                  <a:srgbClr val="0000CC"/>
                </a:solidFill>
              </a:rPr>
              <a:t>31.12.2022 </a:t>
            </a:r>
            <a:r>
              <a:rPr lang="uk-UA" b="1" dirty="0">
                <a:solidFill>
                  <a:srgbClr val="0000CC"/>
                </a:solidFill>
              </a:rPr>
              <a:t>р.</a:t>
            </a:r>
          </a:p>
        </p:txBody>
      </p:sp>
    </p:spTree>
    <p:extLst>
      <p:ext uri="{BB962C8B-B14F-4D97-AF65-F5344CB8AC3E}">
        <p14:creationId xmlns:p14="http://schemas.microsoft.com/office/powerpoint/2010/main" val="46118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10. T. Kavetskyy, V. Boev, V. Ilcheva, Y. Kukhazh, O. Smutok, L. Pan’kiv, O. Šauša, H. Švajdlenková, D. </a:t>
            </a:r>
            <a:r>
              <a:rPr lang="en-GB" dirty="0" err="1"/>
              <a:t>Tatchev</a:t>
            </a:r>
            <a:r>
              <a:rPr lang="en-GB" dirty="0"/>
              <a:t>, G. </a:t>
            </a:r>
            <a:r>
              <a:rPr lang="en-GB" dirty="0" err="1"/>
              <a:t>Avdeev</a:t>
            </a:r>
            <a:r>
              <a:rPr lang="en-GB" dirty="0"/>
              <a:t>, E. </a:t>
            </a:r>
            <a:r>
              <a:rPr lang="en-GB" dirty="0" err="1"/>
              <a:t>Gericke</a:t>
            </a:r>
            <a:r>
              <a:rPr lang="en-GB" dirty="0"/>
              <a:t>, A. </a:t>
            </a:r>
            <a:r>
              <a:rPr lang="en-GB" dirty="0" err="1"/>
              <a:t>Hoell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T. Petkova. Structural and free volume characterization of sol-gel organic-inorganic hybrids, obtained by co-condensation of two ureasilicate stoichiometric precursors // J. Appl. Polym. Sci., 2021, V.138, P.e50615(1-10). (IF = 2.520, Scopus, WoS, Q1), https://doi.org/10.1002/app.50615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11. I.V. </a:t>
            </a:r>
            <a:r>
              <a:rPr lang="en-GB" dirty="0" err="1"/>
              <a:t>Bilynskyi</a:t>
            </a:r>
            <a:r>
              <a:rPr lang="en-GB" dirty="0"/>
              <a:t>, R.Y. </a:t>
            </a:r>
            <a:r>
              <a:rPr lang="en-GB" dirty="0" err="1"/>
              <a:t>Leshko</a:t>
            </a:r>
            <a:r>
              <a:rPr lang="en-GB" dirty="0"/>
              <a:t>, H.Y. Bandura. Influence of quantum dot shape on energy spectra of three-dimensional quantum dots </a:t>
            </a:r>
            <a:r>
              <a:rPr lang="en-GB" dirty="0" err="1"/>
              <a:t>superlattices</a:t>
            </a:r>
            <a:r>
              <a:rPr lang="en-GB" dirty="0"/>
              <a:t> // Phys. Chem. Solid St., 2021, V.21, #4, P.584-590. (Scopus, WoS; Open Access), https://doi.org/10.15330/pcss.21.4.584-590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12. O. Demkiv, N. Stasyuk, R. Serkiz, G. </a:t>
            </a:r>
            <a:r>
              <a:rPr lang="en-GB" dirty="0" err="1"/>
              <a:t>Gayda</a:t>
            </a:r>
            <a:r>
              <a:rPr lang="en-GB" dirty="0"/>
              <a:t>, M. </a:t>
            </a:r>
            <a:r>
              <a:rPr lang="en-GB" dirty="0" err="1"/>
              <a:t>Nisnevitch</a:t>
            </a:r>
            <a:r>
              <a:rPr lang="en-GB" dirty="0"/>
              <a:t>, M. Gonchar. Peroxidase-like metal-based nanozymes: synthesis, catalytic properties, and analytical application // Appl. Sci., 2021, V.11, P.777. (IF = 2.679, Scopus, WoS, Q2; Open Access), https://doi.org/10.3390/app11020777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13. N. Stasyuk, G. </a:t>
            </a:r>
            <a:r>
              <a:rPr lang="en-GB" dirty="0" err="1"/>
              <a:t>Gayda</a:t>
            </a:r>
            <a:r>
              <a:rPr lang="en-GB" dirty="0"/>
              <a:t>, O. Demkiv, L. </a:t>
            </a:r>
            <a:r>
              <a:rPr lang="en-GB" dirty="0" err="1"/>
              <a:t>Darmohray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Amperometric biosensors for L-arginine determination based on L-arginine oxidase and peroxidase-like nanozymes // Appl. Sci., 2021, V.11, P.7024. (IF = 2.679, Scopus, WoS, Q2; Open Access), https://</a:t>
            </a:r>
            <a:r>
              <a:rPr lang="en-GB" dirty="0" smtClean="0"/>
              <a:t>doi.org/10.3390/app11157024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8941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14. G.Z. </a:t>
            </a:r>
            <a:r>
              <a:rPr lang="en-GB" dirty="0" err="1"/>
              <a:t>Gayda</a:t>
            </a:r>
            <a:r>
              <a:rPr lang="en-GB" dirty="0"/>
              <a:t>, O.M. Demkiv, Y. </a:t>
            </a:r>
            <a:r>
              <a:rPr lang="en-GB" dirty="0" err="1"/>
              <a:t>Gurianov</a:t>
            </a:r>
            <a:r>
              <a:rPr lang="en-GB" dirty="0"/>
              <a:t>, R.Y. Serkiz, H.M. Klepach, M.V. Gonchar, M. </a:t>
            </a:r>
            <a:r>
              <a:rPr lang="en-GB" dirty="0" err="1"/>
              <a:t>Nisnevitch</a:t>
            </a:r>
            <a:r>
              <a:rPr lang="en-GB" dirty="0"/>
              <a:t>. “Green” </a:t>
            </a:r>
            <a:r>
              <a:rPr lang="en-GB" dirty="0" err="1"/>
              <a:t>prussian</a:t>
            </a:r>
            <a:r>
              <a:rPr lang="en-GB" dirty="0"/>
              <a:t> blue analogues as peroxidase </a:t>
            </a:r>
            <a:r>
              <a:rPr lang="en-GB" dirty="0" err="1"/>
              <a:t>mimetics</a:t>
            </a:r>
            <a:r>
              <a:rPr lang="en-GB" dirty="0"/>
              <a:t> for amperometric sensing and biosensing // Biosensors, 2021, V.11, P.193. (IF = 5.519, Scopus, WoS, Q1; Open Access), https://doi.org/10.3390/bios11060193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15. O. Demkiv, N. Stasyuk, G. </a:t>
            </a:r>
            <a:r>
              <a:rPr lang="en-GB" dirty="0" err="1"/>
              <a:t>Gayda</a:t>
            </a:r>
            <a:r>
              <a:rPr lang="en-GB" dirty="0"/>
              <a:t>, M. Gonchar. Highly sensitive amperometric sensor based on laccase-mimicking metal-based hybrid nanozymes for adrenaline analysis in pharmaceuticals // Catalysts, 2021, V.11, #12, P.1510. (IF = 4.146, Scopus, WoS, Q2; Open Access), https://doi.org/10.3390/catal11121510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16. O.M. Demkiv, G.Z. </a:t>
            </a:r>
            <a:r>
              <a:rPr lang="en-GB" dirty="0" err="1"/>
              <a:t>Gayda</a:t>
            </a:r>
            <a:r>
              <a:rPr lang="en-GB" dirty="0"/>
              <a:t>, D. </a:t>
            </a:r>
            <a:r>
              <a:rPr lang="en-GB" dirty="0" err="1"/>
              <a:t>Broda</a:t>
            </a:r>
            <a:r>
              <a:rPr lang="en-GB" dirty="0"/>
              <a:t>, M.V. Gonchar. Extracellular laccase from </a:t>
            </a:r>
            <a:r>
              <a:rPr lang="en-GB" dirty="0" err="1"/>
              <a:t>Monilinia</a:t>
            </a:r>
            <a:r>
              <a:rPr lang="en-GB" dirty="0"/>
              <a:t> </a:t>
            </a:r>
            <a:r>
              <a:rPr lang="en-GB" dirty="0" err="1"/>
              <a:t>fructicola</a:t>
            </a:r>
            <a:r>
              <a:rPr lang="en-GB" dirty="0"/>
              <a:t>: isolation, primary characterization and application // Cell Biol. Intern., 2021, V.45(3), P.536-548. (IF = 2.130, Scopus, WoS, Q2), https://doi.org/10.1002/cbin.11316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17. I.V. </a:t>
            </a:r>
            <a:r>
              <a:rPr lang="en-GB" dirty="0" err="1"/>
              <a:t>Bilynskyi</a:t>
            </a:r>
            <a:r>
              <a:rPr lang="en-GB" dirty="0"/>
              <a:t>, V.B. </a:t>
            </a:r>
            <a:r>
              <a:rPr lang="en-GB" dirty="0" err="1"/>
              <a:t>Hols'kyi</a:t>
            </a:r>
            <a:r>
              <a:rPr lang="en-GB" dirty="0"/>
              <a:t>, R.Y. </a:t>
            </a:r>
            <a:r>
              <a:rPr lang="en-GB" dirty="0" err="1"/>
              <a:t>Leshko</a:t>
            </a:r>
            <a:r>
              <a:rPr lang="en-GB" dirty="0"/>
              <a:t>. Optical properties and single-electron states of the nanosystem that contains three quantum dots // Condensed Matter Physics, 2020, V.23(1), P.13401. (IF = 0.578, Scopus, WoS, Q3; Open Access), https://</a:t>
            </a:r>
            <a:r>
              <a:rPr lang="en-GB" dirty="0" smtClean="0"/>
              <a:t>doi.org/10.5488/CMP.23.13401</a:t>
            </a:r>
            <a:endParaRPr lang="uk-UA" dirty="0" smtClean="0"/>
          </a:p>
          <a:p>
            <a:endParaRPr lang="uk-UA" dirty="0"/>
          </a:p>
          <a:p>
            <a:r>
              <a:rPr lang="en-GB" dirty="0"/>
              <a:t>18. </a:t>
            </a:r>
            <a:r>
              <a:rPr lang="en-GB" dirty="0" err="1"/>
              <a:t>R.Ya</a:t>
            </a:r>
            <a:r>
              <a:rPr lang="en-GB" dirty="0"/>
              <a:t>. </a:t>
            </a:r>
            <a:r>
              <a:rPr lang="en-GB" dirty="0" err="1"/>
              <a:t>Leshko</a:t>
            </a:r>
            <a:r>
              <a:rPr lang="en-GB" dirty="0"/>
              <a:t>, I.V. </a:t>
            </a:r>
            <a:r>
              <a:rPr lang="en-GB" dirty="0" err="1"/>
              <a:t>Bilynskyi</a:t>
            </a:r>
            <a:r>
              <a:rPr lang="en-GB" dirty="0"/>
              <a:t>. Combined effect of both polarization charges and deformation on energy spectrum of </a:t>
            </a:r>
            <a:r>
              <a:rPr lang="en-GB" dirty="0" err="1"/>
              <a:t>InAs</a:t>
            </a:r>
            <a:r>
              <a:rPr lang="en-GB" dirty="0"/>
              <a:t>/</a:t>
            </a:r>
            <a:r>
              <a:rPr lang="en-GB" dirty="0" err="1"/>
              <a:t>GaAs</a:t>
            </a:r>
            <a:r>
              <a:rPr lang="en-GB" dirty="0"/>
              <a:t> quantum dot // Physica E: Low-dimensional Systems and Nanostructures, 2020, V.115, P.113703. (IF = 3.369, Scopus, WoS, Q2), https://doi.org/10.1016/j.physe.2019.113703</a:t>
            </a:r>
          </a:p>
        </p:txBody>
      </p:sp>
    </p:spTree>
    <p:extLst>
      <p:ext uri="{BB962C8B-B14F-4D97-AF65-F5344CB8AC3E}">
        <p14:creationId xmlns:p14="http://schemas.microsoft.com/office/powerpoint/2010/main" val="157005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19. G.Z. </a:t>
            </a:r>
            <a:r>
              <a:rPr lang="en-GB" dirty="0" err="1"/>
              <a:t>Gayda</a:t>
            </a:r>
            <a:r>
              <a:rPr lang="en-GB" dirty="0"/>
              <a:t>, O.M. Demkiv, Y. </a:t>
            </a:r>
            <a:r>
              <a:rPr lang="en-GB" dirty="0" err="1"/>
              <a:t>Gurianov</a:t>
            </a:r>
            <a:r>
              <a:rPr lang="en-GB" dirty="0"/>
              <a:t>, </a:t>
            </a:r>
            <a:r>
              <a:rPr lang="en-GB" dirty="0" err="1"/>
              <a:t>R.Ya</a:t>
            </a:r>
            <a:r>
              <a:rPr lang="en-GB" dirty="0"/>
              <a:t>. Serkiz, M.V. Gonchar, M. </a:t>
            </a:r>
            <a:r>
              <a:rPr lang="en-GB" dirty="0" err="1"/>
              <a:t>Nisnevitch</a:t>
            </a:r>
            <a:r>
              <a:rPr lang="en-GB" dirty="0"/>
              <a:t>. “Green” nanozymes: synthesis, characterization and application in amperometric (bio)sensors // Proceedings, 2020, V.4, 17 p. (Scopus, WoS; Open Access), https://doi.org/10.3390/IECB2020-07072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20. N. Stasyuk, O. Smutok, O. Demkiv, T. </a:t>
            </a:r>
            <a:r>
              <a:rPr lang="en-GB" dirty="0" err="1"/>
              <a:t>Prokopiv</a:t>
            </a:r>
            <a:r>
              <a:rPr lang="en-GB" dirty="0"/>
              <a:t>, G. </a:t>
            </a:r>
            <a:r>
              <a:rPr lang="en-GB" dirty="0" err="1"/>
              <a:t>Gayda</a:t>
            </a:r>
            <a:r>
              <a:rPr lang="en-GB" dirty="0"/>
              <a:t>, M. </a:t>
            </a:r>
            <a:r>
              <a:rPr lang="en-GB" dirty="0" err="1"/>
              <a:t>Nisnevitch</a:t>
            </a:r>
            <a:r>
              <a:rPr lang="en-GB" dirty="0"/>
              <a:t>, M. Gonchar. Synthesis, Catalytic Properties and Application in Biosensorics of Nanozymes and </a:t>
            </a:r>
            <a:r>
              <a:rPr lang="en-GB" dirty="0" err="1"/>
              <a:t>Electronanocatalysts</a:t>
            </a:r>
            <a:r>
              <a:rPr lang="en-GB" dirty="0"/>
              <a:t>: A Review // Sensors, 2020, V.20(16), P.4509. (IF = 3.275, Scopus, WoS, Q1; Open Access), https://doi.org/10.3390/s20164509</a:t>
            </a:r>
            <a:endParaRPr lang="en-GB" dirty="0" smtClean="0"/>
          </a:p>
          <a:p>
            <a:endParaRPr lang="uk-UA" dirty="0" smtClean="0"/>
          </a:p>
          <a:p>
            <a:r>
              <a:rPr lang="en-US" dirty="0"/>
              <a:t>21. T. Kavetskyy, Y. Kukhazh, K. Zubrytska, O. Smutok, O. Demkiv, M. Gonchar, O. Šauša, H. Švajdlenková, S. Kasetaite, J. Ostrauskaite, V. Boev, V. Ilcheva, T. Petkova. Controlling the network properties of polymer matrices for improvement of amperometric enzyme biosensors: Contribution of positron annihilation // Acta Phys. Pol., A, 2020, V.137, #2, P.246-249. (IF = 0.857, Scopus, WoS, Q3), https://doi.org/10.12693/APhysPolA.137.246</a:t>
            </a:r>
            <a:endParaRPr lang="en-US" dirty="0" smtClean="0"/>
          </a:p>
          <a:p>
            <a:endParaRPr lang="uk-UA" dirty="0" smtClean="0"/>
          </a:p>
          <a:p>
            <a:r>
              <a:rPr lang="en-US" dirty="0"/>
              <a:t>22. T. Kavetskyy, O. Smutok, O. Demkiv, I. </a:t>
            </a:r>
            <a:r>
              <a:rPr lang="en-US" dirty="0" err="1"/>
              <a:t>Maťko</a:t>
            </a:r>
            <a:r>
              <a:rPr lang="en-US" dirty="0"/>
              <a:t>, H. Švajdlenková, O. Šauša, I. </a:t>
            </a:r>
            <a:r>
              <a:rPr lang="en-US" dirty="0" err="1"/>
              <a:t>Novák</a:t>
            </a:r>
            <a:r>
              <a:rPr lang="en-US" dirty="0"/>
              <a:t>, D. </a:t>
            </a:r>
            <a:r>
              <a:rPr lang="en-US" dirty="0" err="1"/>
              <a:t>Berek</a:t>
            </a:r>
            <a:r>
              <a:rPr lang="en-US" dirty="0"/>
              <a:t>, K. </a:t>
            </a:r>
            <a:r>
              <a:rPr lang="en-US" dirty="0" err="1"/>
              <a:t>Čechová</a:t>
            </a:r>
            <a:r>
              <a:rPr lang="en-US" dirty="0"/>
              <a:t>, M. </a:t>
            </a:r>
            <a:r>
              <a:rPr lang="en-US" dirty="0" err="1"/>
              <a:t>Pecz</a:t>
            </a:r>
            <a:r>
              <a:rPr lang="en-US" dirty="0"/>
              <a:t>, O. Nykolaishyn-Dytso, R. </a:t>
            </a:r>
            <a:r>
              <a:rPr lang="en-US" dirty="0" err="1"/>
              <a:t>Wojnarowska</a:t>
            </a:r>
            <a:r>
              <a:rPr lang="en-US" dirty="0"/>
              <a:t>-Nowak, D. </a:t>
            </a:r>
            <a:r>
              <a:rPr lang="en-US" dirty="0" err="1"/>
              <a:t>Broda</a:t>
            </a:r>
            <a:r>
              <a:rPr lang="en-US" dirty="0"/>
              <a:t>, M. Gonchar, B. Zgardzińska. Microporous carbon fibers as electroconductive immobilization matrixes: Effect of their structure on operational parameters of laccase-based amperometric biosensor // Mater. Sci. Eng. C, 2020, V.109, P.110570(1-8). (IF = 7.328, Scopus, WoS, Q1), https://doi.org/10.1016/j.msec.2019.110570</a:t>
            </a:r>
          </a:p>
        </p:txBody>
      </p:sp>
    </p:spTree>
    <p:extLst>
      <p:ext uri="{BB962C8B-B14F-4D97-AF65-F5344CB8AC3E}">
        <p14:creationId xmlns:p14="http://schemas.microsoft.com/office/powerpoint/2010/main" val="220710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23. T. Kavetskyy, K. Zubrytska, O. Smutok, O. Demkiv, H. Švajdlenková, O. Šauša, S. Kasetaite, J. Ostrauskaite, M. Gonchar. Novel photocross-linked polymers for construction of laccase-based amperometric biosensors // NATO Science for Peace and Security Series B: Physics and Biophysics, 2020, P.303-310. (Scopus, WoS, Q4), https://doi.org/10.1007/978-94-024-2018-0_24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24. T. Kavetskyy, O. Zubrytska, L. Pan’kiv, R. Khalilov, A. Nasibova, A. Akbarzadeh, A. </a:t>
            </a:r>
            <a:r>
              <a:rPr lang="en-GB" dirty="0" err="1"/>
              <a:t>Pryima</a:t>
            </a:r>
            <a:r>
              <a:rPr lang="en-GB" dirty="0"/>
              <a:t>, N. Stebeletska, S. Voloshanska. Use of magnetic susceptibility measurement for analysis of self-organized magnetic nanoparticles in biological systems // NATO Science for Peace and Security Series B: Physics and Biophysics, 2020, P.215-221. (Scopus, WoS, Q4), https://</a:t>
            </a:r>
            <a:r>
              <a:rPr lang="en-GB" dirty="0" smtClean="0"/>
              <a:t>doi.org/10.1007/978-94-024-2018-0_17</a:t>
            </a:r>
          </a:p>
        </p:txBody>
      </p:sp>
    </p:spTree>
    <p:extLst>
      <p:ext uri="{BB962C8B-B14F-4D97-AF65-F5344CB8AC3E}">
        <p14:creationId xmlns:p14="http://schemas.microsoft.com/office/powerpoint/2010/main" val="92063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564904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38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7066" y="61164"/>
            <a:ext cx="5033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0000CC"/>
                </a:solidFill>
              </a:rPr>
              <a:t>ОСНОВНІ ВИКОНАВЦІ </a:t>
            </a:r>
            <a:r>
              <a:rPr lang="uk-UA" sz="2800" b="1" dirty="0" smtClean="0">
                <a:solidFill>
                  <a:srgbClr val="0000CC"/>
                </a:solidFill>
              </a:rPr>
              <a:t>ПРОЄКТУ</a:t>
            </a:r>
            <a:endParaRPr lang="uk-UA" sz="2800" dirty="0">
              <a:solidFill>
                <a:srgbClr val="00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434" y="604838"/>
            <a:ext cx="7429500" cy="564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66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8891" y="188640"/>
            <a:ext cx="864096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Мета і завдання, на вирішення яких спрямовано проєкт:</a:t>
            </a:r>
          </a:p>
          <a:p>
            <a:pPr algn="just"/>
            <a:r>
              <a:rPr lang="uk-UA" sz="2000" b="1" dirty="0"/>
              <a:t>Метою проекту </a:t>
            </a:r>
            <a:r>
              <a:rPr lang="uk-UA" sz="2000" dirty="0"/>
              <a:t>є розробка нових та вдосконалення розроблених раніше високоселективних та чутливих лабораторних прототипів біосенсорів для кількісного визначення похідних фенолу (ксенобіотиків) у стічних водах та питній воді на основі нових нанокомпозитних матеріалів та унікальних лакказ із різних мікробних джерел</a:t>
            </a:r>
            <a:r>
              <a:rPr lang="uk-UA" sz="2000" dirty="0" smtClean="0"/>
              <a:t>. </a:t>
            </a:r>
          </a:p>
          <a:p>
            <a:pPr algn="just"/>
            <a:r>
              <a:rPr lang="uk-UA" sz="2000" b="1" dirty="0" smtClean="0"/>
              <a:t>Основними </a:t>
            </a:r>
            <a:r>
              <a:rPr lang="uk-UA" sz="2000" b="1" dirty="0"/>
              <a:t>завданнями </a:t>
            </a:r>
            <a:r>
              <a:rPr lang="uk-UA" sz="2000" b="1" dirty="0" smtClean="0"/>
              <a:t>проєкту </a:t>
            </a:r>
            <a:r>
              <a:rPr lang="uk-UA" sz="2000" dirty="0"/>
              <a:t>є:</a:t>
            </a:r>
          </a:p>
          <a:p>
            <a:pPr algn="just"/>
            <a:r>
              <a:rPr lang="uk-UA" sz="2000" dirty="0"/>
              <a:t>1) дослідити властивості та структурно-морфлогічні характеристики синтезованих нових уреа</a:t>
            </a:r>
            <a:r>
              <a:rPr lang="en-GB" sz="2000" dirty="0"/>
              <a:t>c</a:t>
            </a:r>
            <a:r>
              <a:rPr lang="uk-UA" sz="2000" dirty="0"/>
              <a:t>ил-вмісних композитів із різною довжиною полімерних ланцюгів та металевими наноносіями (наночастинками золота іммобілізованими в середині матриці);</a:t>
            </a:r>
          </a:p>
          <a:p>
            <a:pPr algn="just"/>
            <a:r>
              <a:rPr lang="uk-UA" sz="2000" dirty="0"/>
              <a:t>2) оптимізувати схеми іммобілізації всіх компонентів біорозпізнаючої мембрани (наноматеріали, ферменти, композити та полімери) на поверхні торцевих і планарних електродів і розробити на їх основі нові та покращені лабораторні прототипи амперометричних біосенсорів для аналізу похідних фенолу;</a:t>
            </a:r>
          </a:p>
          <a:p>
            <a:pPr algn="just"/>
            <a:r>
              <a:rPr lang="uk-UA" sz="2000" dirty="0"/>
              <a:t>3) дослідити операційні параметри розроблених лабораторних прототипів амперометричних біосенсорів на основі лакказ із різних мікробних джерел та нанокомпозитних полімерних матриць і провести їх тестування на зразках стічних вод та питної води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7634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Короткий опис одержаного наукового результату:</a:t>
            </a:r>
          </a:p>
          <a:p>
            <a:pPr algn="just"/>
            <a:r>
              <a:rPr lang="uk-UA" sz="1900" dirty="0"/>
              <a:t>Встановлено залежності операційних параметрів розроблених лакказо-вмісних амперометричних біосенсорів від структурно-морфологічних характеристик нових полімерних композитів в якості біоселективних мембран та властивостей ферментів із мікробних джерел на основі лаккази </a:t>
            </a:r>
            <a:r>
              <a:rPr lang="en-GB" sz="1900" i="1" dirty="0"/>
              <a:t>Trametes versicolor </a:t>
            </a:r>
            <a:r>
              <a:rPr lang="uk-UA" sz="1900" dirty="0"/>
              <a:t>та </a:t>
            </a:r>
            <a:r>
              <a:rPr lang="en-GB" sz="1900" i="1" dirty="0"/>
              <a:t>Trametes zonate </a:t>
            </a:r>
            <a:r>
              <a:rPr lang="uk-UA" sz="1900" dirty="0"/>
              <a:t>з активністю 12 </a:t>
            </a:r>
            <a:r>
              <a:rPr lang="uk-UA" sz="1900" dirty="0" err="1" smtClean="0"/>
              <a:t>Од</a:t>
            </a:r>
            <a:r>
              <a:rPr lang="uk-UA" sz="1900" dirty="0" err="1" smtClean="0">
                <a:sym typeface="Symbol"/>
              </a:rPr>
              <a:t></a:t>
            </a:r>
            <a:r>
              <a:rPr lang="uk-UA" sz="1900" dirty="0" err="1" smtClean="0"/>
              <a:t>мл</a:t>
            </a:r>
            <a:r>
              <a:rPr lang="uk-UA" sz="1900" baseline="30000" dirty="0" smtClean="0"/>
              <a:t>-1</a:t>
            </a:r>
            <a:r>
              <a:rPr lang="uk-UA" sz="1900" dirty="0"/>
              <a:t>. Здійснено оцінку залежності операційних параметрів покритих уреасильними полімерами з різною довжиною полімерних ланцюгів сконструйованих трьох лакказних біосенсорів на основі </a:t>
            </a:r>
            <a:r>
              <a:rPr lang="en-GB" sz="1900" i="1" dirty="0" smtClean="0"/>
              <a:t>Trametes </a:t>
            </a:r>
            <a:r>
              <a:rPr lang="en-GB" sz="1900" i="1" dirty="0"/>
              <a:t>zonate </a:t>
            </a:r>
            <a:r>
              <a:rPr lang="uk-UA" sz="1900" dirty="0"/>
              <a:t>відносно контрольного (покритого нафіоном). Для усіх досліджуваних біосенсорів спостерігалося зростання чутливості у порівнянні з контролем, причому вищі значення чутливості сенсора отримано для довгих полімерних ланцюгів. Біосенсори покриті уреасильними полімерами на основі лаккази </a:t>
            </a:r>
            <a:r>
              <a:rPr lang="en-GB" sz="1900" i="1" dirty="0"/>
              <a:t>Trametes versicolor </a:t>
            </a:r>
            <a:r>
              <a:rPr lang="uk-UA" sz="1900" dirty="0"/>
              <a:t>характеризувалися дещо кращими параметрам: спостерігалося зростання чутливості сенсора при меншому значенні позірної константи Міхаеліса-Ментена.</a:t>
            </a:r>
            <a:endParaRPr lang="uk-UA" sz="1900" dirty="0" smtClean="0"/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uk-UA" sz="1900" dirty="0"/>
              <a:t>Проведено </a:t>
            </a:r>
            <a:r>
              <a:rPr lang="uk-UA" sz="1900" dirty="0" err="1"/>
              <a:t>наноструктурну</a:t>
            </a:r>
            <a:r>
              <a:rPr lang="uk-UA" sz="1900" dirty="0"/>
              <a:t> характеризацію </a:t>
            </a:r>
            <a:r>
              <a:rPr lang="uk-UA" sz="1900" dirty="0" err="1"/>
              <a:t>золь-гелевих</a:t>
            </a:r>
            <a:r>
              <a:rPr lang="uk-UA" sz="1900" dirty="0"/>
              <a:t> органічно-неорганічних гібридів, отриманих шляхом конденсації двох уреасилікатних стехіометричних прекурсорів (прекурсор 1, що складається з силоксанових скупчень та довгих полімерних ланцюгів, та прекурсор 2, що складається з силоксанових скупчень та коротких полімерних ланцюгів) за допомогою методів </a:t>
            </a:r>
            <a:r>
              <a:rPr lang="en-GB" sz="1900" dirty="0"/>
              <a:t>SAXS, FTIR, PALS </a:t>
            </a:r>
            <a:r>
              <a:rPr lang="uk-UA" sz="1900" dirty="0"/>
              <a:t>та експерименту </a:t>
            </a:r>
            <a:r>
              <a:rPr lang="uk-UA" sz="1900" dirty="0" smtClean="0"/>
              <a:t>набухання.</a:t>
            </a:r>
          </a:p>
        </p:txBody>
      </p:sp>
    </p:spTree>
    <p:extLst>
      <p:ext uri="{BB962C8B-B14F-4D97-AF65-F5344CB8AC3E}">
        <p14:creationId xmlns:p14="http://schemas.microsoft.com/office/powerpoint/2010/main" val="226719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uk-UA" dirty="0"/>
              <a:t>За результатами </a:t>
            </a:r>
            <a:r>
              <a:rPr lang="en-GB" dirty="0"/>
              <a:t>SAXS </a:t>
            </a:r>
            <a:r>
              <a:rPr lang="uk-UA" dirty="0"/>
              <a:t>та </a:t>
            </a:r>
            <a:r>
              <a:rPr lang="en-GB" dirty="0"/>
              <a:t>FTIR </a:t>
            </a:r>
            <a:r>
              <a:rPr lang="uk-UA" dirty="0"/>
              <a:t>пропонується морфологічна модель, що відображає структуру отриманих матеріалів на </a:t>
            </a:r>
            <a:r>
              <a:rPr lang="uk-UA" dirty="0" err="1"/>
              <a:t>наномасштабі</a:t>
            </a:r>
            <a:r>
              <a:rPr lang="uk-UA" dirty="0"/>
              <a:t>. У цій моделі кластери </a:t>
            </a:r>
            <a:r>
              <a:rPr lang="uk-UA" dirty="0" err="1"/>
              <a:t>силоксану</a:t>
            </a:r>
            <a:r>
              <a:rPr lang="uk-UA" dirty="0"/>
              <a:t> </a:t>
            </a:r>
            <a:r>
              <a:rPr lang="uk-UA" dirty="0" err="1"/>
              <a:t>агрегуються</a:t>
            </a:r>
            <a:r>
              <a:rPr lang="uk-UA" dirty="0"/>
              <a:t> в домени, утворюючи дворівневу ієрархічну структуру. Первинний структурний рівень складають нанокластери </a:t>
            </a:r>
            <a:r>
              <a:rPr lang="uk-UA" dirty="0" err="1"/>
              <a:t>силоксану</a:t>
            </a:r>
            <a:r>
              <a:rPr lang="uk-UA" dirty="0"/>
              <a:t>, утворені в результаті реакцій поліконденсації між ділянками на основі кремнію, розташованими на кінцях полімерного ланцюга. Вторинний структурний рівень складається з доменів з високою середньою електронною густиною, в яких кластери </a:t>
            </a:r>
            <a:r>
              <a:rPr lang="uk-UA" dirty="0" err="1"/>
              <a:t>силоксану</a:t>
            </a:r>
            <a:r>
              <a:rPr lang="uk-UA" dirty="0"/>
              <a:t> відокремлені в органічній фазі низької щільності. Структура отриманих матеріалів може бути змінена шляхом зміни молярного співвідношення між двома </a:t>
            </a:r>
            <a:r>
              <a:rPr lang="uk-UA" dirty="0" err="1"/>
              <a:t>уреасилікатними</a:t>
            </a:r>
            <a:r>
              <a:rPr lang="uk-UA" dirty="0"/>
              <a:t> мономерами. За результатами </a:t>
            </a:r>
            <a:r>
              <a:rPr lang="en-GB" dirty="0"/>
              <a:t>PALS </a:t>
            </a:r>
            <a:r>
              <a:rPr lang="uk-UA" dirty="0"/>
              <a:t>спостерігаються дві температури склування. Вищі значення </a:t>
            </a:r>
            <a:r>
              <a:rPr lang="en-GB" dirty="0" err="1"/>
              <a:t>Tg</a:t>
            </a:r>
            <a:r>
              <a:rPr lang="en-GB" dirty="0"/>
              <a:t> </a:t>
            </a:r>
            <a:r>
              <a:rPr lang="uk-UA" dirty="0"/>
              <a:t>відповідають температурі склування органічної полімерної сітки. Ця температура не спостерігається для зразка, в якому неорганічна частина з короткими полімерними ланцюгами є домінуючою (прекурсор 2). Нижче значення </a:t>
            </a:r>
            <a:r>
              <a:rPr lang="en-GB" dirty="0" err="1"/>
              <a:t>Tg</a:t>
            </a:r>
            <a:r>
              <a:rPr lang="en-GB" dirty="0"/>
              <a:t>' </a:t>
            </a:r>
            <a:r>
              <a:rPr lang="uk-UA" dirty="0"/>
              <a:t>спостерігається для всіх досліджуваних зразків і інтерпретується як температура склування вільного об’єму на межі розділу органічної полімерної частини та </a:t>
            </a:r>
            <a:r>
              <a:rPr lang="uk-UA" dirty="0" err="1"/>
              <a:t>нанофази</a:t>
            </a:r>
            <a:r>
              <a:rPr lang="uk-UA" dirty="0"/>
              <a:t> кремнезему в нанокомпозитах. Аналіз температур </a:t>
            </a:r>
            <a:r>
              <a:rPr lang="en-GB" dirty="0" err="1"/>
              <a:t>Tg</a:t>
            </a:r>
            <a:r>
              <a:rPr lang="en-GB" dirty="0"/>
              <a:t>, </a:t>
            </a:r>
            <a:r>
              <a:rPr lang="en-GB" dirty="0" err="1"/>
              <a:t>Tg</a:t>
            </a:r>
            <a:r>
              <a:rPr lang="en-GB" dirty="0"/>
              <a:t>', </a:t>
            </a:r>
            <a:r>
              <a:rPr lang="uk-UA" dirty="0"/>
              <a:t>коефіцієнтів теплового розширення порожнин вільного об’єму для областей нижче і вище </a:t>
            </a:r>
            <a:r>
              <a:rPr lang="en-GB" dirty="0" err="1"/>
              <a:t>Tg</a:t>
            </a:r>
            <a:r>
              <a:rPr lang="en-GB" dirty="0"/>
              <a:t>, </a:t>
            </a:r>
            <a:r>
              <a:rPr lang="uk-UA" dirty="0"/>
              <a:t>а також їх різниці, вказує на більш жорсткий і більш зшитий структурний каркас для зразка з найвищим вмістом прекурсора 2. Цей зразок також </a:t>
            </a:r>
            <a:r>
              <a:rPr lang="uk-UA" dirty="0" smtClean="0"/>
              <a:t>демонструє </a:t>
            </a:r>
            <a:r>
              <a:rPr lang="uk-UA" dirty="0"/>
              <a:t>неоднорідність сітки, що в поєднанні з жорсткістю пояснює спостережувані проблеми з його набуханням та швидким розпадом в експерименті набухання.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78099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uk-UA" sz="2000" dirty="0"/>
              <a:t>Запропонована морфологічна модель </a:t>
            </a:r>
            <a:r>
              <a:rPr lang="uk-UA" sz="2000" dirty="0" smtClean="0"/>
              <a:t>уреасилікатної </a:t>
            </a:r>
            <a:r>
              <a:rPr lang="uk-UA" sz="2000" dirty="0"/>
              <a:t>суміші та розрахункові значення вільного об’єму відкривають широкий спектр можливостей для їх практичного застосування, зокрема для аналітичної біотехнології у конструюванні амперметричних біосенсорів на основі уреасилу. Здійснено оцінку залежності операційних параметрів покритих уреасильними полімерами з різною довжиною полімерних ланцюгів (прекурсор 1 та прекурсор 2) сконструйованих трьох лакказних біосенсорів на основі </a:t>
            </a:r>
            <a:r>
              <a:rPr lang="en-GB" sz="2000" i="1" dirty="0"/>
              <a:t>Trametes zonate </a:t>
            </a:r>
            <a:r>
              <a:rPr lang="uk-UA" sz="2000" dirty="0"/>
              <a:t>відносно контрольного (покритого нафіоном). Для усіх досліджуваних біосенсорів спостерігалося зростання чутливості у порівнянні з контролем, причому вищі значення чутливості сенсора отримано для довгих полімерних ланцюгів (прекурсор 1). Для сконструйованих біосенсорів покритих уреасильними полімерами на основі лаккази </a:t>
            </a:r>
            <a:r>
              <a:rPr lang="en-GB" sz="2000" i="1" dirty="0"/>
              <a:t>Trametes versicolor </a:t>
            </a:r>
            <a:r>
              <a:rPr lang="uk-UA" sz="2000" dirty="0"/>
              <a:t>спостерігалося зростання чутливості при меншому значенні позірної константи Міхаеліса-Ментена ніж </a:t>
            </a:r>
            <a:r>
              <a:rPr lang="uk-UA" sz="2000" dirty="0" smtClean="0"/>
              <a:t>на основі </a:t>
            </a:r>
            <a:r>
              <a:rPr lang="uk-UA" sz="2000" dirty="0"/>
              <a:t>лаккази </a:t>
            </a:r>
            <a:r>
              <a:rPr lang="en-GB" sz="2000" i="1" dirty="0"/>
              <a:t>Trametes zonate</a:t>
            </a:r>
            <a:r>
              <a:rPr lang="en-GB" sz="2000" dirty="0" smtClean="0"/>
              <a:t>.</a:t>
            </a:r>
            <a:r>
              <a:rPr lang="uk-UA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181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2389"/>
            <a:ext cx="813690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Практична значимість одержаного наукового результату:</a:t>
            </a:r>
          </a:p>
          <a:p>
            <a:pPr algn="just"/>
            <a:r>
              <a:rPr lang="uk-UA" sz="2000" dirty="0"/>
              <a:t>Розроблені високочутливі біосенсорні системи на основі уреасильних полімерів та лаккази </a:t>
            </a:r>
            <a:r>
              <a:rPr lang="en-GB" sz="2000" i="1" dirty="0"/>
              <a:t>Trametes versicolor </a:t>
            </a:r>
            <a:r>
              <a:rPr lang="uk-UA" sz="2000" dirty="0"/>
              <a:t>та </a:t>
            </a:r>
            <a:r>
              <a:rPr lang="en-GB" sz="2000" i="1" dirty="0"/>
              <a:t>Trametes zonate </a:t>
            </a:r>
            <a:r>
              <a:rPr lang="uk-UA" sz="2000" dirty="0"/>
              <a:t>рекомендовано для експрес-моніторингу рівня забруднення стічних вод та питної води похідними </a:t>
            </a:r>
            <a:r>
              <a:rPr lang="uk-UA" sz="2000" dirty="0" smtClean="0"/>
              <a:t>фенолу.</a:t>
            </a:r>
          </a:p>
          <a:p>
            <a:pPr algn="just"/>
            <a:endParaRPr lang="uk-UA" sz="2400" b="1" dirty="0" smtClean="0">
              <a:solidFill>
                <a:srgbClr val="0000CC"/>
              </a:solidFill>
            </a:endParaRPr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Впровадження/практичне застосування:</a:t>
            </a:r>
          </a:p>
          <a:p>
            <a:pPr algn="just"/>
            <a:r>
              <a:rPr lang="uk-UA" sz="2000" dirty="0"/>
              <a:t>Результати НДР використані співробітниками відділу аналітичної біотехнології Інституту біології клітини НАН України час проведення експериментальних та теоретичних досліджень полімерних композиційних матеріалів із включеними металевими наночастинками для конструювання амперометричних біосенсорів (</a:t>
            </a:r>
            <a:r>
              <a:rPr lang="uk-UA" sz="2000" dirty="0" err="1"/>
              <a:t>АКТи</a:t>
            </a:r>
            <a:r>
              <a:rPr lang="uk-UA" sz="2000" dirty="0"/>
              <a:t> про впровадження результатів НДР від 14.12.2020 р., 15.12.2021 </a:t>
            </a:r>
            <a:r>
              <a:rPr lang="uk-UA" sz="2000" dirty="0" err="1"/>
              <a:t>р</a:t>
            </a:r>
            <a:r>
              <a:rPr lang="uk-UA" sz="2000" dirty="0"/>
              <a:t>., 26.12.2022 </a:t>
            </a:r>
            <a:r>
              <a:rPr lang="uk-UA" sz="2000" dirty="0" err="1"/>
              <a:t>р</a:t>
            </a:r>
            <a:r>
              <a:rPr lang="uk-UA" sz="2000" dirty="0" smtClean="0"/>
              <a:t>.).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16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Веб-посилання </a:t>
            </a:r>
            <a:r>
              <a:rPr lang="uk-UA" sz="2400" b="1" dirty="0">
                <a:solidFill>
                  <a:srgbClr val="0000CC"/>
                </a:solidFill>
              </a:rPr>
              <a:t>на відповідний </a:t>
            </a:r>
            <a:r>
              <a:rPr lang="uk-UA" sz="2400" b="1" dirty="0" smtClean="0">
                <a:solidFill>
                  <a:srgbClr val="0000CC"/>
                </a:solidFill>
              </a:rPr>
              <a:t>доробок авторів роботи:</a:t>
            </a:r>
            <a:endParaRPr lang="uk-UA" sz="2400" b="1" dirty="0">
              <a:solidFill>
                <a:srgbClr val="0000CC"/>
              </a:solidFill>
            </a:endParaRPr>
          </a:p>
          <a:p>
            <a:r>
              <a:rPr lang="uk-UA" b="1" i="1" dirty="0"/>
              <a:t>Статті:</a:t>
            </a:r>
          </a:p>
          <a:p>
            <a:r>
              <a:rPr lang="en-GB" dirty="0"/>
              <a:t>1. N. Stasyuk, O. Demkiv, G. </a:t>
            </a:r>
            <a:r>
              <a:rPr lang="en-GB" dirty="0" err="1"/>
              <a:t>Gayda</a:t>
            </a:r>
            <a:r>
              <a:rPr lang="en-GB" dirty="0"/>
              <a:t>, O. </a:t>
            </a:r>
            <a:r>
              <a:rPr lang="en-GB" dirty="0" err="1"/>
              <a:t>Zakalska</a:t>
            </a:r>
            <a:r>
              <a:rPr lang="en-GB" dirty="0"/>
              <a:t>, A. </a:t>
            </a:r>
            <a:r>
              <a:rPr lang="en-GB" dirty="0" err="1"/>
              <a:t>Zakalskiy</a:t>
            </a:r>
            <a:r>
              <a:rPr lang="en-GB" dirty="0"/>
              <a:t>, R. Serkiz, T. Kavetskyy, M. Gonchar. Reusable alcohol oxidase-</a:t>
            </a:r>
            <a:r>
              <a:rPr lang="en-GB" dirty="0" err="1"/>
              <a:t>nPtCu</a:t>
            </a:r>
            <a:r>
              <a:rPr lang="en-GB" dirty="0"/>
              <a:t>/alginate beads for highly sensitive ethanol assay in beverages // RSC Adv., 2022, V.12, P.21309-21317. (IF = 3.361, Scopus, WoS, Q1; Open Access), https://doi.org/10.1039/d2ra02106d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2. T. Kavetskyy, O. Smutok, O. Demkiv, Y. Kukhazh, N. Stasyuk, E. Leonenko, A. Kiv, Y. Kobayashi, A. Kinomura, O. Šauša, M. Gonchar, E. Katz. Improvement of laccase biosensor characteristics using sulfur-doped TiO</a:t>
            </a:r>
            <a:r>
              <a:rPr lang="en-GB" baseline="-25000" dirty="0"/>
              <a:t>2</a:t>
            </a:r>
            <a:r>
              <a:rPr lang="en-GB" dirty="0"/>
              <a:t> nanoparticles // Bioelectrochemistry, 2022, V.147, P.108215(1-8). (IF = 5.760, Scopus, WoS, Q2), https://doi.org/10.1016/j.bioelechem.2022.108215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3. T.S. Kavetskyy, V.N. Soloviev, R.I. Khalilov, V.A. Serezhenkov, L.I. Pan’kiv, I.S. Pan’kiv, A.N. Nasibova, V.I. Stakhiv, A.S. </a:t>
            </a:r>
            <a:r>
              <a:rPr lang="en-GB" dirty="0" err="1"/>
              <a:t>Ivasivka</a:t>
            </a:r>
            <a:r>
              <a:rPr lang="en-GB" dirty="0"/>
              <a:t>, M.K. </a:t>
            </a:r>
            <a:r>
              <a:rPr lang="en-GB" dirty="0" err="1"/>
              <a:t>Starchevskyy</a:t>
            </a:r>
            <a:r>
              <a:rPr lang="en-GB" dirty="0"/>
              <a:t>, Y.V. Pavlovskyy, Y.V. Bondaruk, D.A. Dyachok, L.V. Bodnar, S.Y. Voloshanska. EPR study of self-organized magnetic nanoparticles in biomaterials // Semicond. Phys. Quant. Electron. Optoelectron., 2022, V.25, #2, P.146-156. (Scopus, WoS, Q3; Open Access), https://doi.org/10.15407/spqeo25.02.146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/>
              <a:t>4. N. Stasyuk, O. Demkiv, G. </a:t>
            </a:r>
            <a:r>
              <a:rPr lang="en-GB" dirty="0" err="1"/>
              <a:t>Gayda</a:t>
            </a:r>
            <a:r>
              <a:rPr lang="en-GB" dirty="0"/>
              <a:t>, A. </a:t>
            </a:r>
            <a:r>
              <a:rPr lang="en-GB" dirty="0" err="1"/>
              <a:t>Zakalskiy</a:t>
            </a:r>
            <a:r>
              <a:rPr lang="en-GB" dirty="0"/>
              <a:t>, H. Klepach, N. </a:t>
            </a:r>
            <a:r>
              <a:rPr lang="en-GB" dirty="0" err="1"/>
              <a:t>Bisko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Highly Porous 3D Gold Enhances Sensitivity of Amperometric Biosensors Based on Oxidases and </a:t>
            </a:r>
            <a:r>
              <a:rPr lang="en-GB" dirty="0" err="1"/>
              <a:t>CuCe</a:t>
            </a:r>
            <a:r>
              <a:rPr lang="en-GB" dirty="0"/>
              <a:t> Nanoparticles // Biosensors, 2022, V.12, P.472. (IF = 5.743, Scopus, WoS, Q2; Open Access), https://doi.org/10.3390/bios12070472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7959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5272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5. N. Stasyuk, O. Demkiv, G. </a:t>
            </a:r>
            <a:r>
              <a:rPr lang="en-US" dirty="0" err="1"/>
              <a:t>Gayda</a:t>
            </a:r>
            <a:r>
              <a:rPr lang="en-US" dirty="0"/>
              <a:t>, R. Serkiz, A. </a:t>
            </a:r>
            <a:r>
              <a:rPr lang="en-US" dirty="0" err="1"/>
              <a:t>Zakalskiy</a:t>
            </a:r>
            <a:r>
              <a:rPr lang="en-US" dirty="0"/>
              <a:t>, O. </a:t>
            </a:r>
            <a:r>
              <a:rPr lang="en-US" dirty="0" err="1"/>
              <a:t>Zakalska</a:t>
            </a:r>
            <a:r>
              <a:rPr lang="en-US" dirty="0"/>
              <a:t>, H. Klepach, G. Al-</a:t>
            </a:r>
            <a:r>
              <a:rPr lang="en-US" dirty="0" err="1"/>
              <a:t>Maali</a:t>
            </a:r>
            <a:r>
              <a:rPr lang="en-US" dirty="0"/>
              <a:t>, N. </a:t>
            </a:r>
            <a:r>
              <a:rPr lang="en-US" dirty="0" err="1"/>
              <a:t>Bisko</a:t>
            </a:r>
            <a:r>
              <a:rPr lang="en-US" dirty="0"/>
              <a:t>, M. Gonchar. Highly Sensitive Amperometric Biosensors Based on Oxidases and </a:t>
            </a:r>
            <a:r>
              <a:rPr lang="en-US" dirty="0" err="1"/>
              <a:t>CuCe</a:t>
            </a:r>
            <a:r>
              <a:rPr lang="en-US" dirty="0"/>
              <a:t> Nanoparticles Coupled with Porous Gold // Eng. Proc., 2022, V.16, #1, P.1-8. (Scopus, WoS; Open Access), https://doi.org/10.3390/IECB2022-12251</a:t>
            </a:r>
            <a:r>
              <a:rPr lang="en-GB" dirty="0" smtClean="0"/>
              <a:t> </a:t>
            </a:r>
            <a:endParaRPr lang="en-GB" dirty="0"/>
          </a:p>
          <a:p>
            <a:endParaRPr lang="uk-UA" dirty="0" smtClean="0"/>
          </a:p>
          <a:p>
            <a:r>
              <a:rPr lang="en-GB" dirty="0"/>
              <a:t>6. O. Demkiv, G. </a:t>
            </a:r>
            <a:r>
              <a:rPr lang="en-GB" dirty="0" err="1"/>
              <a:t>Gayda</a:t>
            </a:r>
            <a:r>
              <a:rPr lang="en-GB" dirty="0"/>
              <a:t>, N. Stasyuk, O. </a:t>
            </a:r>
            <a:r>
              <a:rPr lang="en-GB" dirty="0" err="1"/>
              <a:t>Brahinetz</a:t>
            </a:r>
            <a:r>
              <a:rPr lang="en-GB" dirty="0"/>
              <a:t>, M. Gonchar, M. </a:t>
            </a:r>
            <a:r>
              <a:rPr lang="en-GB" dirty="0" err="1"/>
              <a:t>Nisnevitch</a:t>
            </a:r>
            <a:r>
              <a:rPr lang="en-GB" dirty="0"/>
              <a:t>. Nanomaterials as Redox Mediators in Laccase-Based Amperometric Biosensors for Catechol Assay // Biosensors, 2022, V.12, P.41 (IF = 5.743, Scopus, WoS, Q2; Open Access), https://doi.org/10.3390/bios12090741   </a:t>
            </a:r>
          </a:p>
          <a:p>
            <a:endParaRPr lang="uk-UA" dirty="0" smtClean="0"/>
          </a:p>
          <a:p>
            <a:r>
              <a:rPr lang="en-GB" dirty="0"/>
              <a:t>7. N. Stasyuk, O. Demkiv, G. </a:t>
            </a:r>
            <a:r>
              <a:rPr lang="en-GB" dirty="0" err="1"/>
              <a:t>Gayda</a:t>
            </a:r>
            <a:r>
              <a:rPr lang="en-GB" dirty="0"/>
              <a:t>, O. </a:t>
            </a:r>
            <a:r>
              <a:rPr lang="en-GB" dirty="0" err="1"/>
              <a:t>Zakalska</a:t>
            </a:r>
            <a:r>
              <a:rPr lang="en-GB" dirty="0"/>
              <a:t>, M. Gonchar. Amperometric biosensors based on alcohol oxidase and </a:t>
            </a:r>
            <a:r>
              <a:rPr lang="en-GB" dirty="0" smtClean="0"/>
              <a:t>peroxidase</a:t>
            </a:r>
            <a:r>
              <a:rPr lang="uk-UA" dirty="0" smtClean="0"/>
              <a:t>-</a:t>
            </a:r>
            <a:r>
              <a:rPr lang="en-GB" dirty="0" smtClean="0"/>
              <a:t>like </a:t>
            </a:r>
            <a:r>
              <a:rPr lang="en-GB" dirty="0"/>
              <a:t>nanozymes for ethanol determination // </a:t>
            </a:r>
            <a:r>
              <a:rPr lang="en-GB" dirty="0" err="1"/>
              <a:t>Microchim</a:t>
            </a:r>
            <a:r>
              <a:rPr lang="en-GB" dirty="0"/>
              <a:t>. Acta, 2022, V.189(12), P.474. (IF = 6.408, Scopus, WoS, Q1; Open Access), https://doi.org/10.1007/s00604-022-05568-z</a:t>
            </a:r>
            <a:endParaRPr lang="en-GB" dirty="0" smtClean="0"/>
          </a:p>
          <a:p>
            <a:endParaRPr lang="uk-UA" dirty="0" smtClean="0"/>
          </a:p>
          <a:p>
            <a:r>
              <a:rPr lang="en-GB" dirty="0"/>
              <a:t>8. I.V. </a:t>
            </a:r>
            <a:r>
              <a:rPr lang="en-GB" dirty="0" err="1"/>
              <a:t>Bilynskyi</a:t>
            </a:r>
            <a:r>
              <a:rPr lang="en-GB" dirty="0"/>
              <a:t>, R.Y. </a:t>
            </a:r>
            <a:r>
              <a:rPr lang="en-GB" dirty="0" err="1"/>
              <a:t>Leshko</a:t>
            </a:r>
            <a:r>
              <a:rPr lang="en-GB" dirty="0"/>
              <a:t>, H.O. </a:t>
            </a:r>
            <a:r>
              <a:rPr lang="en-GB" dirty="0" err="1"/>
              <a:t>Metsan</a:t>
            </a:r>
            <a:r>
              <a:rPr lang="en-GB" dirty="0"/>
              <a:t>, M.A. Slusarenko. Effect of electric field and acceptor position on the energy spectrum of </a:t>
            </a:r>
            <a:r>
              <a:rPr lang="en-GB" dirty="0" err="1"/>
              <a:t>GaAs</a:t>
            </a:r>
            <a:r>
              <a:rPr lang="en-GB" dirty="0"/>
              <a:t>/</a:t>
            </a:r>
            <a:r>
              <a:rPr lang="en-GB" dirty="0" err="1"/>
              <a:t>AlAs</a:t>
            </a:r>
            <a:r>
              <a:rPr lang="en-GB" dirty="0"/>
              <a:t> quantum dot // Physica B Condens. Matter, 2022, V.642, P.414106. (IF = 2.88, Scopus, WoS, Q2), https://</a:t>
            </a:r>
            <a:r>
              <a:rPr lang="en-GB" dirty="0" smtClean="0"/>
              <a:t>doi.org/10.1016/j.physb.2022.414106</a:t>
            </a:r>
            <a:endParaRPr lang="uk-UA" dirty="0" smtClean="0"/>
          </a:p>
          <a:p>
            <a:endParaRPr lang="uk-UA" dirty="0" smtClean="0"/>
          </a:p>
          <a:p>
            <a:r>
              <a:rPr lang="en-GB" dirty="0" smtClean="0"/>
              <a:t>9</a:t>
            </a:r>
            <a:r>
              <a:rPr lang="en-GB" dirty="0"/>
              <a:t>. </a:t>
            </a:r>
            <a:r>
              <a:rPr lang="en-GB" dirty="0" err="1"/>
              <a:t>R.Ya</a:t>
            </a:r>
            <a:r>
              <a:rPr lang="en-GB" dirty="0"/>
              <a:t>. </a:t>
            </a:r>
            <a:r>
              <a:rPr lang="en-GB" dirty="0" err="1"/>
              <a:t>Leshko</a:t>
            </a:r>
            <a:r>
              <a:rPr lang="en-GB" dirty="0"/>
              <a:t>, I.V. </a:t>
            </a:r>
            <a:r>
              <a:rPr lang="en-GB" dirty="0" err="1"/>
              <a:t>Bilynskyi</a:t>
            </a:r>
            <a:r>
              <a:rPr lang="en-GB" dirty="0"/>
              <a:t>, O.V. </a:t>
            </a:r>
            <a:r>
              <a:rPr lang="en-GB" dirty="0" err="1"/>
              <a:t>Leshko</a:t>
            </a:r>
            <a:r>
              <a:rPr lang="en-GB" dirty="0"/>
              <a:t>. Electron-hole exchange interaction in a spherical quantum dot with regard material deformation and polarization charges // J. Phys. Stud., 2022, V.26(1), P.1702. (IF = 0.389, Scopus, WoS, Q4; Open Access), https://doi.org/10.30970/jps.26.1702</a:t>
            </a:r>
          </a:p>
        </p:txBody>
      </p:sp>
    </p:spTree>
    <p:extLst>
      <p:ext uri="{BB962C8B-B14F-4D97-AF65-F5344CB8AC3E}">
        <p14:creationId xmlns:p14="http://schemas.microsoft.com/office/powerpoint/2010/main" val="22510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2626</Words>
  <Application>Microsoft Office PowerPoint</Application>
  <PresentationFormat>Экран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Назва науково-дослідної роботи:  Залежність операційних параметрів амперометричних біосенсорів від структурно-морфологічних характеристик нових полімерних композитів в якості біоселективних мембран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роботи/розробки:  Дослідження нових органічно-неорганічних полімерних композиційних матеріалів з халькогенідними та металевими частинками для конструювання лакказо-вмісних біосенсорів</dc:title>
  <dc:creator>Тарас</dc:creator>
  <cp:lastModifiedBy>Тарас</cp:lastModifiedBy>
  <cp:revision>161</cp:revision>
  <dcterms:created xsi:type="dcterms:W3CDTF">2017-11-27T11:08:37Z</dcterms:created>
  <dcterms:modified xsi:type="dcterms:W3CDTF">2024-06-03T03:05:36Z</dcterms:modified>
</cp:coreProperties>
</file>