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0" r:id="rId4"/>
    <p:sldId id="302" r:id="rId5"/>
    <p:sldId id="301" r:id="rId6"/>
    <p:sldId id="303" r:id="rId7"/>
    <p:sldId id="304" r:id="rId8"/>
    <p:sldId id="305" r:id="rId9"/>
    <p:sldId id="306" r:id="rId10"/>
    <p:sldId id="307" r:id="rId11"/>
    <p:sldId id="309" r:id="rId12"/>
    <p:sldId id="310" r:id="rId13"/>
    <p:sldId id="311" r:id="rId14"/>
    <p:sldId id="312" r:id="rId15"/>
    <p:sldId id="313" r:id="rId16"/>
    <p:sldId id="314" r:id="rId17"/>
    <p:sldId id="316" r:id="rId18"/>
    <p:sldId id="31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5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038E7-2531-4ACB-B2A7-5236FE37FE7A}" type="datetimeFigureOut">
              <a:rPr lang="uk-UA" smtClean="0"/>
              <a:t>03.06.2024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ED37C-925D-4B14-83BF-0F77D78344E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553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7583" y="1556792"/>
            <a:ext cx="7772400" cy="2088232"/>
          </a:xfrm>
        </p:spPr>
        <p:txBody>
          <a:bodyPr>
            <a:noAutofit/>
          </a:bodyPr>
          <a:lstStyle/>
          <a:p>
            <a:r>
              <a:rPr lang="uk-UA" sz="3200" dirty="0"/>
              <a:t>Назва науково-дослідної роботи</a:t>
            </a:r>
            <a:r>
              <a:rPr lang="uk-UA" sz="2800" dirty="0" smtClean="0"/>
              <a:t>: </a:t>
            </a:r>
            <a:br>
              <a:rPr lang="uk-UA" sz="2800" dirty="0" smtClean="0"/>
            </a:br>
            <a:r>
              <a:rPr lang="uk-UA" sz="2800" b="1" dirty="0">
                <a:solidFill>
                  <a:srgbClr val="0000CC"/>
                </a:solidFill>
              </a:rPr>
              <a:t>Нові нанокомпозитні полімерні матриці для конструювання прототипів біореакторів і біосенсорів для усунення та моніторингу ксеноестрогенів</a:t>
            </a:r>
            <a:endParaRPr lang="uk-UA" sz="2800" dirty="0">
              <a:solidFill>
                <a:srgbClr val="0000CC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6632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Секція </a:t>
            </a:r>
            <a:r>
              <a:rPr lang="uk-UA" dirty="0" smtClean="0"/>
              <a:t>6 </a:t>
            </a:r>
            <a:r>
              <a:rPr lang="uk-UA" b="1" dirty="0" smtClean="0"/>
              <a:t>Наукові проблеми матеріалознавства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1480" y="768948"/>
            <a:ext cx="8820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ЗАКЛЮЧНИЙ </a:t>
            </a:r>
            <a:r>
              <a:rPr lang="uk-UA" b="1" dirty="0" smtClean="0">
                <a:solidFill>
                  <a:srgbClr val="FF0000"/>
                </a:solidFill>
              </a:rPr>
              <a:t>ЗВІТ (ОСНОВНЕ </a:t>
            </a:r>
            <a:r>
              <a:rPr lang="uk-UA" b="1" dirty="0">
                <a:solidFill>
                  <a:srgbClr val="FF0000"/>
                </a:solidFill>
              </a:rPr>
              <a:t>НАУКОВЕ </a:t>
            </a:r>
            <a:r>
              <a:rPr lang="uk-UA" b="1" dirty="0" smtClean="0">
                <a:solidFill>
                  <a:srgbClr val="FF0000"/>
                </a:solidFill>
              </a:rPr>
              <a:t>ДОСЯГНЕННЯ)</a:t>
            </a:r>
            <a:endParaRPr lang="uk-UA" b="1" dirty="0">
              <a:solidFill>
                <a:srgbClr val="FF0000"/>
              </a:solidFill>
            </a:endParaRPr>
          </a:p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про виконання науково-дослідної роботи, завершеної у 2021 році</a:t>
            </a:r>
            <a:endParaRPr lang="uk-UA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0133" y="3847656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Керівник </a:t>
            </a:r>
            <a:r>
              <a:rPr lang="uk-UA" dirty="0" smtClean="0"/>
              <a:t>НДР: </a:t>
            </a:r>
            <a:r>
              <a:rPr lang="uk-UA" b="1" dirty="0" smtClean="0">
                <a:solidFill>
                  <a:srgbClr val="0000CC"/>
                </a:solidFill>
              </a:rPr>
              <a:t>Кавецький Тарас Степанович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1216" y="4216988"/>
            <a:ext cx="4409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dirty="0"/>
              <a:t>Номер державної реєстрації: </a:t>
            </a:r>
            <a:r>
              <a:rPr lang="en-GB" b="1" dirty="0">
                <a:solidFill>
                  <a:srgbClr val="0000CC"/>
                </a:solidFill>
              </a:rPr>
              <a:t>0119U100671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5015" y="4703190"/>
            <a:ext cx="82896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Повне найменування організації-виконавця: </a:t>
            </a:r>
            <a:r>
              <a:rPr lang="uk-UA" b="1" dirty="0">
                <a:solidFill>
                  <a:srgbClr val="0000CC"/>
                </a:solidFill>
              </a:rPr>
              <a:t>Дрогобицький державний педагогічний університет імені Івана </a:t>
            </a:r>
            <a:r>
              <a:rPr lang="uk-UA" b="1" dirty="0" smtClean="0">
                <a:solidFill>
                  <a:srgbClr val="0000CC"/>
                </a:solidFill>
              </a:rPr>
              <a:t>Франка (ДДПУ ім. І.Франка)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5015" y="5449076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 smtClean="0"/>
              <a:t>Вид дослідження: </a:t>
            </a:r>
            <a:r>
              <a:rPr lang="uk-UA" b="1" dirty="0" smtClean="0">
                <a:solidFill>
                  <a:srgbClr val="0000CC"/>
                </a:solidFill>
              </a:rPr>
              <a:t>прикладне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0045" y="5868154"/>
            <a:ext cx="82031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Обсяг коштів виділених на виконання </a:t>
            </a:r>
            <a:r>
              <a:rPr lang="uk-UA" dirty="0" smtClean="0"/>
              <a:t>НДР: </a:t>
            </a:r>
            <a:r>
              <a:rPr lang="uk-UA" b="1" dirty="0" smtClean="0">
                <a:solidFill>
                  <a:srgbClr val="0000CC"/>
                </a:solidFill>
              </a:rPr>
              <a:t>1260,0 </a:t>
            </a:r>
            <a:r>
              <a:rPr lang="uk-UA" b="1" dirty="0">
                <a:solidFill>
                  <a:srgbClr val="0000CC"/>
                </a:solidFill>
              </a:rPr>
              <a:t>тис. </a:t>
            </a:r>
            <a:r>
              <a:rPr lang="uk-UA" b="1" dirty="0" smtClean="0">
                <a:solidFill>
                  <a:srgbClr val="0000CC"/>
                </a:solidFill>
              </a:rPr>
              <a:t>грн</a:t>
            </a:r>
            <a:endParaRPr lang="uk-UA" b="1" dirty="0">
              <a:solidFill>
                <a:srgbClr val="0000CC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9345" y="6249110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/>
              <a:t>Терміни виконання </a:t>
            </a:r>
            <a:r>
              <a:rPr lang="uk-UA" dirty="0" smtClean="0"/>
              <a:t>роботи: </a:t>
            </a:r>
            <a:r>
              <a:rPr lang="uk-UA" b="1" dirty="0" smtClean="0">
                <a:solidFill>
                  <a:srgbClr val="0000CC"/>
                </a:solidFill>
              </a:rPr>
              <a:t>01.01.2019 </a:t>
            </a:r>
            <a:r>
              <a:rPr lang="uk-UA" b="1" dirty="0">
                <a:solidFill>
                  <a:srgbClr val="0000CC"/>
                </a:solidFill>
              </a:rPr>
              <a:t>р. – </a:t>
            </a:r>
            <a:r>
              <a:rPr lang="uk-UA" b="1" dirty="0" smtClean="0">
                <a:solidFill>
                  <a:srgbClr val="0000CC"/>
                </a:solidFill>
              </a:rPr>
              <a:t>31.12.2021 </a:t>
            </a:r>
            <a:r>
              <a:rPr lang="uk-UA" b="1" dirty="0">
                <a:solidFill>
                  <a:srgbClr val="0000CC"/>
                </a:solidFill>
              </a:rPr>
              <a:t>р.</a:t>
            </a:r>
          </a:p>
        </p:txBody>
      </p:sp>
    </p:spTree>
    <p:extLst>
      <p:ext uri="{BB962C8B-B14F-4D97-AF65-F5344CB8AC3E}">
        <p14:creationId xmlns:p14="http://schemas.microsoft.com/office/powerpoint/2010/main" val="46118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18</a:t>
            </a:r>
            <a:r>
              <a:rPr lang="en-GB" dirty="0"/>
              <a:t>. T. Kavetskyy, V. Boev, V. Ilcheva, Y. Kukhazh, O. Smutok, L. Pan’kiv, O. Šauša, H. Švajdlenková, D. </a:t>
            </a:r>
            <a:r>
              <a:rPr lang="en-GB" dirty="0" err="1"/>
              <a:t>Tatchev</a:t>
            </a:r>
            <a:r>
              <a:rPr lang="en-GB" dirty="0"/>
              <a:t>, G. </a:t>
            </a:r>
            <a:r>
              <a:rPr lang="en-GB" dirty="0" err="1"/>
              <a:t>Avdeev</a:t>
            </a:r>
            <a:r>
              <a:rPr lang="en-GB" dirty="0"/>
              <a:t>, E. </a:t>
            </a:r>
            <a:r>
              <a:rPr lang="en-GB" dirty="0" err="1"/>
              <a:t>Gericke</a:t>
            </a:r>
            <a:r>
              <a:rPr lang="en-GB" dirty="0"/>
              <a:t>, A. </a:t>
            </a:r>
            <a:r>
              <a:rPr lang="en-GB" dirty="0" err="1"/>
              <a:t>Hoell</a:t>
            </a:r>
            <a:r>
              <a:rPr lang="en-GB" dirty="0"/>
              <a:t>, S. </a:t>
            </a:r>
            <a:r>
              <a:rPr lang="en-GB" dirty="0" err="1"/>
              <a:t>Rostamnia</a:t>
            </a:r>
            <a:r>
              <a:rPr lang="en-GB" dirty="0"/>
              <a:t>, T. Petkova. Structural and free volume characterization of sol-gel organic-inorganic hybrids, obtained by co-condensation of two ureasilicate stoichiometric precursors // J. Appl. Polym. Sci., 2021, V.138, P.e50615(1-10). (IF = 2.520, Scopus, WoS, Q1), https://</a:t>
            </a:r>
            <a:r>
              <a:rPr lang="en-GB" dirty="0" smtClean="0"/>
              <a:t>doi.org/10.1002/app.50615</a:t>
            </a:r>
          </a:p>
          <a:p>
            <a:pPr lvl="0"/>
            <a:endParaRPr lang="en-GB" dirty="0" smtClean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19</a:t>
            </a:r>
            <a:r>
              <a:rPr lang="en-GB" dirty="0">
                <a:solidFill>
                  <a:prstClr val="black"/>
                </a:solidFill>
              </a:rPr>
              <a:t>. H. </a:t>
            </a:r>
            <a:r>
              <a:rPr lang="en-GB" dirty="0" err="1">
                <a:solidFill>
                  <a:prstClr val="black"/>
                </a:solidFill>
              </a:rPr>
              <a:t>Rahimi</a:t>
            </a:r>
            <a:r>
              <a:rPr lang="en-GB" dirty="0">
                <a:solidFill>
                  <a:prstClr val="black"/>
                </a:solidFill>
              </a:rPr>
              <a:t>, M. </a:t>
            </a:r>
            <a:r>
              <a:rPr lang="en-GB" dirty="0" err="1">
                <a:solidFill>
                  <a:prstClr val="black"/>
                </a:solidFill>
              </a:rPr>
              <a:t>Salehiabar</a:t>
            </a:r>
            <a:r>
              <a:rPr lang="en-GB" dirty="0">
                <a:solidFill>
                  <a:prstClr val="black"/>
                </a:solidFill>
              </a:rPr>
              <a:t>, M. </a:t>
            </a:r>
            <a:r>
              <a:rPr lang="en-GB" dirty="0" err="1">
                <a:solidFill>
                  <a:prstClr val="black"/>
                </a:solidFill>
              </a:rPr>
              <a:t>Barsbay</a:t>
            </a:r>
            <a:r>
              <a:rPr lang="en-GB" dirty="0">
                <a:solidFill>
                  <a:prstClr val="black"/>
                </a:solidFill>
              </a:rPr>
              <a:t>, M. </a:t>
            </a:r>
            <a:r>
              <a:rPr lang="en-GB" dirty="0" err="1">
                <a:solidFill>
                  <a:prstClr val="black"/>
                </a:solidFill>
              </a:rPr>
              <a:t>Ghaffarlou</a:t>
            </a:r>
            <a:r>
              <a:rPr lang="en-GB" dirty="0">
                <a:solidFill>
                  <a:prstClr val="black"/>
                </a:solidFill>
              </a:rPr>
              <a:t>, T. Kavetskyy, A. </a:t>
            </a:r>
            <a:r>
              <a:rPr lang="en-GB" dirty="0" err="1">
                <a:solidFill>
                  <a:prstClr val="black"/>
                </a:solidFill>
              </a:rPr>
              <a:t>Sharafi</a:t>
            </a:r>
            <a:r>
              <a:rPr lang="en-GB" dirty="0">
                <a:solidFill>
                  <a:prstClr val="black"/>
                </a:solidFill>
              </a:rPr>
              <a:t>, S. Davaran, S.C. </a:t>
            </a:r>
            <a:r>
              <a:rPr lang="en-GB" dirty="0" err="1">
                <a:solidFill>
                  <a:prstClr val="black"/>
                </a:solidFill>
              </a:rPr>
              <a:t>Chauhan</a:t>
            </a:r>
            <a:r>
              <a:rPr lang="en-GB" dirty="0">
                <a:solidFill>
                  <a:prstClr val="black"/>
                </a:solidFill>
              </a:rPr>
              <a:t>, H. </a:t>
            </a:r>
            <a:r>
              <a:rPr lang="en-GB" dirty="0" err="1">
                <a:solidFill>
                  <a:prstClr val="black"/>
                </a:solidFill>
              </a:rPr>
              <a:t>Danafar</a:t>
            </a:r>
            <a:r>
              <a:rPr lang="en-GB" dirty="0">
                <a:solidFill>
                  <a:prstClr val="black"/>
                </a:solidFill>
              </a:rPr>
              <a:t>, S. </a:t>
            </a:r>
            <a:r>
              <a:rPr lang="en-GB" dirty="0" err="1">
                <a:solidFill>
                  <a:prstClr val="black"/>
                </a:solidFill>
              </a:rPr>
              <a:t>Kaboli</a:t>
            </a:r>
            <a:r>
              <a:rPr lang="en-GB" dirty="0">
                <a:solidFill>
                  <a:prstClr val="black"/>
                </a:solidFill>
              </a:rPr>
              <a:t>, H. Nosrati, M.M. </a:t>
            </a:r>
            <a:r>
              <a:rPr lang="en-GB" dirty="0" err="1">
                <a:solidFill>
                  <a:prstClr val="black"/>
                </a:solidFill>
              </a:rPr>
              <a:t>Yallapu</a:t>
            </a:r>
            <a:r>
              <a:rPr lang="en-GB" dirty="0">
                <a:solidFill>
                  <a:prstClr val="black"/>
                </a:solidFill>
              </a:rPr>
              <a:t>, J. </a:t>
            </a:r>
            <a:r>
              <a:rPr lang="en-GB" dirty="0" err="1">
                <a:solidFill>
                  <a:prstClr val="black"/>
                </a:solidFill>
              </a:rPr>
              <a:t>Conde</a:t>
            </a:r>
            <a:r>
              <a:rPr lang="en-GB" dirty="0">
                <a:solidFill>
                  <a:prstClr val="black"/>
                </a:solidFill>
              </a:rPr>
              <a:t>. CRISPR systems for COVID-19 diagnosis // ACS Sens., 2021, V.6, P.1430-1445. (IF = 7.333, Scopus, WoS, Q1), https://dx.doi.org/10.1021/acssensors.0c02312</a:t>
            </a:r>
          </a:p>
          <a:p>
            <a:pPr lvl="0"/>
            <a:endParaRPr lang="uk-UA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20. O. Smutok, T. Kavetskyy, T. </a:t>
            </a:r>
            <a:r>
              <a:rPr lang="en-GB" dirty="0" err="1">
                <a:solidFill>
                  <a:prstClr val="black"/>
                </a:solidFill>
              </a:rPr>
              <a:t>Prokopiv</a:t>
            </a:r>
            <a:r>
              <a:rPr lang="en-GB" dirty="0">
                <a:solidFill>
                  <a:prstClr val="black"/>
                </a:solidFill>
              </a:rPr>
              <a:t>, R. Serkiz, R. </a:t>
            </a:r>
            <a:r>
              <a:rPr lang="en-GB" dirty="0" err="1">
                <a:solidFill>
                  <a:prstClr val="black"/>
                </a:solidFill>
              </a:rPr>
              <a:t>Wojnarowska</a:t>
            </a:r>
            <a:r>
              <a:rPr lang="en-GB" dirty="0">
                <a:solidFill>
                  <a:prstClr val="black"/>
                </a:solidFill>
              </a:rPr>
              <a:t>-Nowak, O. Šauša, I. </a:t>
            </a:r>
            <a:r>
              <a:rPr lang="en-GB" dirty="0" err="1">
                <a:solidFill>
                  <a:prstClr val="black"/>
                </a:solidFill>
              </a:rPr>
              <a:t>Novák</a:t>
            </a:r>
            <a:r>
              <a:rPr lang="en-GB" dirty="0">
                <a:solidFill>
                  <a:prstClr val="black"/>
                </a:solidFill>
              </a:rPr>
              <a:t>, D. </a:t>
            </a:r>
            <a:r>
              <a:rPr lang="en-GB" dirty="0" err="1">
                <a:solidFill>
                  <a:prstClr val="black"/>
                </a:solidFill>
              </a:rPr>
              <a:t>Berek</a:t>
            </a:r>
            <a:r>
              <a:rPr lang="en-GB" dirty="0">
                <a:solidFill>
                  <a:prstClr val="black"/>
                </a:solidFill>
              </a:rPr>
              <a:t>, A. </a:t>
            </a:r>
            <a:r>
              <a:rPr lang="en-GB" dirty="0" err="1">
                <a:solidFill>
                  <a:prstClr val="black"/>
                </a:solidFill>
              </a:rPr>
              <a:t>Melman</a:t>
            </a:r>
            <a:r>
              <a:rPr lang="en-GB" dirty="0">
                <a:solidFill>
                  <a:prstClr val="black"/>
                </a:solidFill>
              </a:rPr>
              <a:t>, M. Gonchar. New micro/nanocomposite with peroxidase-like activity in construction of oxidases-based amperometric biosensors for ethanol and glucose analysis // Anal. Chim. Acta, 2021, V.1143, P.201-209. (IF = 6.558, Scopus, WoS, Q1), https://doi.org/10.1016/j.aca.2020.11.052</a:t>
            </a:r>
          </a:p>
          <a:p>
            <a:pPr lvl="0"/>
            <a:endParaRPr lang="uk-UA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21. J.D. Steinmetz, R.R.A. Bourne, P.S. </a:t>
            </a:r>
            <a:r>
              <a:rPr lang="en-GB" dirty="0" err="1">
                <a:solidFill>
                  <a:prstClr val="black"/>
                </a:solidFill>
              </a:rPr>
              <a:t>Briant</a:t>
            </a:r>
            <a:r>
              <a:rPr lang="en-GB" dirty="0">
                <a:solidFill>
                  <a:prstClr val="black"/>
                </a:solidFill>
              </a:rPr>
              <a:t>, … T. Kavetskyy, et al. Causes of blindness and vision impairment in 2020 and trends over 30 years, and prevalence of avoidable blindness in relation to VISION 2020: the Right to Sight: an analysis for the Global Burden of Disease Study // Lancet Glob. Health, 2021, V.9, #2, P.e144-e160. (IF=26.763,Scopus,WoS,Q1), https://</a:t>
            </a:r>
            <a:r>
              <a:rPr lang="en-GB" dirty="0" smtClean="0">
                <a:solidFill>
                  <a:prstClr val="black"/>
                </a:solidFill>
              </a:rPr>
              <a:t>doi.org/10.1016/S2214-109X(20)30489-7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10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209" y="188640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22. O. Demkiv, N. Stasyuk, R. Serkiz, G. </a:t>
            </a:r>
            <a:r>
              <a:rPr lang="en-GB" dirty="0" err="1"/>
              <a:t>Gayda</a:t>
            </a:r>
            <a:r>
              <a:rPr lang="en-GB" dirty="0"/>
              <a:t>, M. </a:t>
            </a:r>
            <a:r>
              <a:rPr lang="en-GB" dirty="0" err="1"/>
              <a:t>Nisnevitch</a:t>
            </a:r>
            <a:r>
              <a:rPr lang="en-GB" dirty="0"/>
              <a:t>, M. Gonchar. Peroxidase-like metal-based nanozymes: synthesis, catalytic properties, and analytical application // Appl. Sci., 2021, V.11, P.777. (IF = 2.679, Scopus, WoS, Q2; Open Access), https://doi.org/10.3390/app11020777</a:t>
            </a:r>
          </a:p>
          <a:p>
            <a:endParaRPr lang="uk-UA" dirty="0" smtClean="0"/>
          </a:p>
          <a:p>
            <a:r>
              <a:rPr lang="en-GB" dirty="0" smtClean="0"/>
              <a:t>23</a:t>
            </a:r>
            <a:r>
              <a:rPr lang="en-GB" dirty="0"/>
              <a:t>. O. Demkiv, N. Stasyuk, G. </a:t>
            </a:r>
            <a:r>
              <a:rPr lang="en-GB" dirty="0" err="1"/>
              <a:t>Gayda</a:t>
            </a:r>
            <a:r>
              <a:rPr lang="en-GB" dirty="0"/>
              <a:t>, M. Gonchar. Highly sensitive amperometric sensor based on laccase-mimicking metal-based hybrid nanozymes for adrenaline analysis in pharmaceuticals // Catalysts, 2021, V.11, #12, P.1510. (IF = 4.146, Scopus, WoS, Q2; Open Access), https://doi.org/10.3390/catal11121510</a:t>
            </a:r>
          </a:p>
          <a:p>
            <a:endParaRPr lang="uk-UA" dirty="0" smtClean="0"/>
          </a:p>
          <a:p>
            <a:r>
              <a:rPr lang="en-GB" dirty="0" smtClean="0"/>
              <a:t>24</a:t>
            </a:r>
            <a:r>
              <a:rPr lang="en-GB" dirty="0"/>
              <a:t>. S.L. James, C.D. Castle, Z.V. </a:t>
            </a:r>
            <a:r>
              <a:rPr lang="en-GB" dirty="0" err="1"/>
              <a:t>Dingels</a:t>
            </a:r>
            <a:r>
              <a:rPr lang="en-GB" dirty="0"/>
              <a:t>, … T. Kavetskyy, et al. Estimating global injuries morbidity and mortality: methods and data used in the Global Burden of Disease 2017 study // Inj. Prev., 2020, V.26, P.i125-i153. (IF = 2.420, Scopus, WoS, Q2), https://doi.org/10.1136/injuryprev-2019-043531</a:t>
            </a:r>
          </a:p>
          <a:p>
            <a:endParaRPr lang="uk-UA" dirty="0" smtClean="0"/>
          </a:p>
          <a:p>
            <a:r>
              <a:rPr lang="en-GB" dirty="0" smtClean="0"/>
              <a:t>25</a:t>
            </a:r>
            <a:r>
              <a:rPr lang="en-GB" dirty="0"/>
              <a:t>. A.G. </a:t>
            </a:r>
            <a:r>
              <a:rPr lang="en-GB" dirty="0" err="1"/>
              <a:t>Moaser</a:t>
            </a:r>
            <a:r>
              <a:rPr lang="en-GB" dirty="0"/>
              <a:t>, A. </a:t>
            </a:r>
            <a:r>
              <a:rPr lang="en-GB" dirty="0" err="1"/>
              <a:t>Ahadi</a:t>
            </a:r>
            <a:r>
              <a:rPr lang="en-GB" dirty="0"/>
              <a:t>, S. </a:t>
            </a:r>
            <a:r>
              <a:rPr lang="en-GB" dirty="0" err="1"/>
              <a:t>Rouhani</a:t>
            </a:r>
            <a:r>
              <a:rPr lang="en-GB" dirty="0"/>
              <a:t>, B.B. Mamba, T.A.-M. </a:t>
            </a:r>
            <a:r>
              <a:rPr lang="en-GB" dirty="0" err="1"/>
              <a:t>Msagati</a:t>
            </a:r>
            <a:r>
              <a:rPr lang="en-GB" dirty="0"/>
              <a:t>, S. </a:t>
            </a:r>
            <a:r>
              <a:rPr lang="en-GB" dirty="0" err="1"/>
              <a:t>Rostamnia</a:t>
            </a:r>
            <a:r>
              <a:rPr lang="en-GB" dirty="0"/>
              <a:t>, T. Kavetskyy, S. </a:t>
            </a:r>
            <a:r>
              <a:rPr lang="en-GB" dirty="0" err="1"/>
              <a:t>Dugheri</a:t>
            </a:r>
            <a:r>
              <a:rPr lang="en-GB" dirty="0"/>
              <a:t>, S. </a:t>
            </a:r>
            <a:r>
              <a:rPr lang="en-GB" dirty="0" err="1"/>
              <a:t>Khaksar</a:t>
            </a:r>
            <a:r>
              <a:rPr lang="en-GB" dirty="0"/>
              <a:t>, A. </a:t>
            </a:r>
            <a:r>
              <a:rPr lang="en-GB" dirty="0" err="1"/>
              <a:t>Hasanzadeh</a:t>
            </a:r>
            <a:r>
              <a:rPr lang="en-GB" dirty="0"/>
              <a:t>, M. </a:t>
            </a:r>
            <a:r>
              <a:rPr lang="en-GB" dirty="0" err="1"/>
              <a:t>Shokouhimehr</a:t>
            </a:r>
            <a:r>
              <a:rPr lang="en-GB" dirty="0"/>
              <a:t>. Curbed of molybdenum </a:t>
            </a:r>
            <a:r>
              <a:rPr lang="en-GB" dirty="0" err="1"/>
              <a:t>oxido-diperoxido</a:t>
            </a:r>
            <a:r>
              <a:rPr lang="en-GB" dirty="0"/>
              <a:t> complex on ionic liquid body of mesoporous </a:t>
            </a:r>
            <a:r>
              <a:rPr lang="en-GB" dirty="0" err="1"/>
              <a:t>Bipy</a:t>
            </a:r>
            <a:r>
              <a:rPr lang="en-GB" dirty="0"/>
              <a:t>-PMO-IL as a promising catalyst for selective </a:t>
            </a:r>
            <a:r>
              <a:rPr lang="en-GB" dirty="0" err="1"/>
              <a:t>sulfide</a:t>
            </a:r>
            <a:r>
              <a:rPr lang="en-GB" dirty="0"/>
              <a:t> oxidation // J. Mol. Liq., 2020, V.312, P.113388(1-10). (IF = 6.165, Scopus, WoS, Q1), </a:t>
            </a:r>
            <a:r>
              <a:rPr lang="en-GB" dirty="0" smtClean="0"/>
              <a:t>https</a:t>
            </a:r>
            <a:r>
              <a:rPr lang="en-GB" dirty="0"/>
              <a:t>://doi.org/10.1016/j.molliq.2020.113388</a:t>
            </a:r>
          </a:p>
        </p:txBody>
      </p:sp>
    </p:spTree>
    <p:extLst>
      <p:ext uri="{BB962C8B-B14F-4D97-AF65-F5344CB8AC3E}">
        <p14:creationId xmlns:p14="http://schemas.microsoft.com/office/powerpoint/2010/main" val="161096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8486" y="332656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26. E. </a:t>
            </a:r>
            <a:r>
              <a:rPr lang="en-GB" dirty="0" err="1"/>
              <a:t>Ahmadian</a:t>
            </a:r>
            <a:r>
              <a:rPr lang="en-GB" dirty="0"/>
              <a:t>, A. Eftekhari, T. Kavetskyy, A.Y. </a:t>
            </a:r>
            <a:r>
              <a:rPr lang="en-GB" dirty="0" err="1"/>
              <a:t>Khosroushahi</a:t>
            </a:r>
            <a:r>
              <a:rPr lang="en-GB" dirty="0"/>
              <a:t>, V.A. </a:t>
            </a:r>
            <a:r>
              <a:rPr lang="en-GB" dirty="0" err="1"/>
              <a:t>Turksoy</a:t>
            </a:r>
            <a:r>
              <a:rPr lang="en-GB" dirty="0"/>
              <a:t>, R. Khalilov. Effects of </a:t>
            </a:r>
            <a:r>
              <a:rPr lang="en-GB" dirty="0" err="1"/>
              <a:t>quercetin</a:t>
            </a:r>
            <a:r>
              <a:rPr lang="en-GB" dirty="0"/>
              <a:t> loaded nanostructured lipid carriers on the </a:t>
            </a:r>
            <a:r>
              <a:rPr lang="en-GB" dirty="0" err="1"/>
              <a:t>paraquat</a:t>
            </a:r>
            <a:r>
              <a:rPr lang="en-GB" dirty="0"/>
              <a:t>-induced toxicity in human lymphocytes // </a:t>
            </a:r>
            <a:r>
              <a:rPr lang="en-GB" dirty="0" err="1"/>
              <a:t>Pestic</a:t>
            </a:r>
            <a:r>
              <a:rPr lang="en-GB" dirty="0"/>
              <a:t>. </a:t>
            </a:r>
            <a:r>
              <a:rPr lang="en-GB" dirty="0" err="1"/>
              <a:t>Biochem</a:t>
            </a:r>
            <a:r>
              <a:rPr lang="en-GB" dirty="0"/>
              <a:t>. Phys., 2020, V.167, P.104586(1-8). (IF = 3.963, Scopus, WoS, Q1), https://doi.org/10.1016/j.pestbp.2020.104586</a:t>
            </a:r>
          </a:p>
          <a:p>
            <a:endParaRPr lang="uk-UA" dirty="0" smtClean="0"/>
          </a:p>
          <a:p>
            <a:r>
              <a:rPr lang="en-GB" dirty="0" smtClean="0"/>
              <a:t>27</a:t>
            </a:r>
            <a:r>
              <a:rPr lang="en-GB" dirty="0"/>
              <a:t>. E. </a:t>
            </a:r>
            <a:r>
              <a:rPr lang="en-GB" dirty="0" err="1"/>
              <a:t>Ahmadian</a:t>
            </a:r>
            <a:r>
              <a:rPr lang="en-GB" dirty="0"/>
              <a:t>, M. </a:t>
            </a:r>
            <a:r>
              <a:rPr lang="en-GB" dirty="0" err="1"/>
              <a:t>Samiei</a:t>
            </a:r>
            <a:r>
              <a:rPr lang="en-GB" dirty="0"/>
              <a:t>, A. </a:t>
            </a:r>
            <a:r>
              <a:rPr lang="en-GB" dirty="0" err="1"/>
              <a:t>Hasanzadeh</a:t>
            </a:r>
            <a:r>
              <a:rPr lang="en-GB" dirty="0"/>
              <a:t>, T. Kavetskyy, S. </a:t>
            </a:r>
            <a:r>
              <a:rPr lang="en-GB" dirty="0" err="1"/>
              <a:t>Jafari</a:t>
            </a:r>
            <a:r>
              <a:rPr lang="en-GB" dirty="0"/>
              <a:t>, M. </a:t>
            </a:r>
            <a:r>
              <a:rPr lang="en-GB" dirty="0" err="1"/>
              <a:t>Alipour</a:t>
            </a:r>
            <a:r>
              <a:rPr lang="en-GB" dirty="0"/>
              <a:t>, S. </a:t>
            </a:r>
            <a:r>
              <a:rPr lang="en-GB" dirty="0" err="1"/>
              <a:t>Salatin</a:t>
            </a:r>
            <a:r>
              <a:rPr lang="en-GB" dirty="0"/>
              <a:t>, M. </a:t>
            </a:r>
            <a:r>
              <a:rPr lang="en-GB" dirty="0" err="1"/>
              <a:t>Rameshrad</a:t>
            </a:r>
            <a:r>
              <a:rPr lang="en-GB" dirty="0"/>
              <a:t>, S. </a:t>
            </a:r>
            <a:r>
              <a:rPr lang="en-GB" dirty="0" err="1"/>
              <a:t>Sharifi</a:t>
            </a:r>
            <a:r>
              <a:rPr lang="en-GB" dirty="0"/>
              <a:t>, A. Eftekhari, M. </a:t>
            </a:r>
            <a:r>
              <a:rPr lang="en-GB" dirty="0" err="1"/>
              <a:t>Hasanzadeh</a:t>
            </a:r>
            <a:r>
              <a:rPr lang="en-GB" dirty="0"/>
              <a:t>. Monitoring of drug resistance towards reducing the toxicity of pharmaceutical compounds: Past, present and future // J. </a:t>
            </a:r>
            <a:r>
              <a:rPr lang="en-GB" dirty="0" err="1"/>
              <a:t>Pharmaceut</a:t>
            </a:r>
            <a:r>
              <a:rPr lang="en-GB" dirty="0"/>
              <a:t>. Biomed. Anal., 2020, V.186, P.113265(1-12). (IF = 3.935, Scopus, WoS, Q1), https://doi.org/10.1016/j.jpba.2020.113265</a:t>
            </a:r>
          </a:p>
          <a:p>
            <a:endParaRPr lang="uk-UA" dirty="0" smtClean="0"/>
          </a:p>
          <a:p>
            <a:r>
              <a:rPr lang="en-GB" dirty="0" smtClean="0"/>
              <a:t>28</a:t>
            </a:r>
            <a:r>
              <a:rPr lang="en-GB" dirty="0"/>
              <a:t>. M.A. Dirac, S. </a:t>
            </a:r>
            <a:r>
              <a:rPr lang="en-GB" dirty="0" err="1"/>
              <a:t>Safiri</a:t>
            </a:r>
            <a:r>
              <a:rPr lang="en-GB" dirty="0"/>
              <a:t>, D. </a:t>
            </a:r>
            <a:r>
              <a:rPr lang="en-GB" dirty="0" err="1"/>
              <a:t>Tsoi</a:t>
            </a:r>
            <a:r>
              <a:rPr lang="en-GB" dirty="0"/>
              <a:t>, … T. Kavetskyy, et al. The global, regional, and national burden of </a:t>
            </a:r>
            <a:r>
              <a:rPr lang="en-GB" dirty="0" err="1"/>
              <a:t>gastrooesophageal</a:t>
            </a:r>
            <a:r>
              <a:rPr lang="en-GB" dirty="0"/>
              <a:t> reflux disease in 195 countries and territories, 1990-2017: a systematic analysis for the Global Burden of Disease Study 2017 // Lancet </a:t>
            </a:r>
            <a:r>
              <a:rPr lang="en-GB" dirty="0" err="1"/>
              <a:t>Gastroenterol</a:t>
            </a:r>
            <a:r>
              <a:rPr lang="en-GB" dirty="0"/>
              <a:t>. </a:t>
            </a:r>
            <a:r>
              <a:rPr lang="en-GB" dirty="0" err="1"/>
              <a:t>Hepatol</a:t>
            </a:r>
            <a:r>
              <a:rPr lang="en-GB" dirty="0"/>
              <a:t>., 2020, V.5, P.561-581. (IF = 18.486, Scopus, WoS, Q1), https://</a:t>
            </a:r>
            <a:r>
              <a:rPr lang="en-GB" dirty="0" smtClean="0"/>
              <a:t>doi.org/10.1016/S2468-1253(19)30408-X</a:t>
            </a:r>
          </a:p>
          <a:p>
            <a:pPr lvl="0"/>
            <a:endParaRPr lang="en-GB" dirty="0" smtClean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29</a:t>
            </a:r>
            <a:r>
              <a:rPr lang="en-GB" dirty="0">
                <a:solidFill>
                  <a:prstClr val="black"/>
                </a:solidFill>
              </a:rPr>
              <a:t>. T. Kavetskyy, Y. Kukhazh, K. Zubrytska, O. Smutok, O. Demkiv, M. Gonchar, O. Šauša, H. Švajdlenková, S. Kasetaite, J. Ostrauskaite, V. Boev, V. Ilcheva, T. Petkova. Controlling the network properties of polymer matrices for improvement of amperometric enzyme biosensors: Contribution of positron annihilation // Acta Phys. Pol., A, 2020, V.137, #2, P.246-249. (IF = 0.857, Scopus, WoS, Q3), https://</a:t>
            </a:r>
            <a:r>
              <a:rPr lang="en-GB" dirty="0" smtClean="0">
                <a:solidFill>
                  <a:prstClr val="black"/>
                </a:solidFill>
              </a:rPr>
              <a:t>doi.org/10.12693/APhysPolA.137.246</a:t>
            </a:r>
          </a:p>
        </p:txBody>
      </p:sp>
    </p:spTree>
    <p:extLst>
      <p:ext uri="{BB962C8B-B14F-4D97-AF65-F5344CB8AC3E}">
        <p14:creationId xmlns:p14="http://schemas.microsoft.com/office/powerpoint/2010/main" val="198312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8486" y="332656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30</a:t>
            </a:r>
            <a:r>
              <a:rPr lang="en-GB" dirty="0"/>
              <a:t>. A. Eftekhari, S.Z. </a:t>
            </a:r>
            <a:r>
              <a:rPr lang="en-GB" dirty="0" err="1"/>
              <a:t>Vahed</a:t>
            </a:r>
            <a:r>
              <a:rPr lang="en-GB" dirty="0"/>
              <a:t>, T. Kavetskyy, M. </a:t>
            </a:r>
            <a:r>
              <a:rPr lang="en-GB" dirty="0" err="1"/>
              <a:t>Rameshrad</a:t>
            </a:r>
            <a:r>
              <a:rPr lang="en-GB" dirty="0"/>
              <a:t>, S. </a:t>
            </a:r>
            <a:r>
              <a:rPr lang="en-GB" dirty="0" err="1"/>
              <a:t>Jafari</a:t>
            </a:r>
            <a:r>
              <a:rPr lang="en-GB" dirty="0"/>
              <a:t>, L. </a:t>
            </a:r>
            <a:r>
              <a:rPr lang="en-GB" dirty="0" err="1"/>
              <a:t>Chodari</a:t>
            </a:r>
            <a:r>
              <a:rPr lang="en-GB" dirty="0"/>
              <a:t>, S.M. </a:t>
            </a:r>
            <a:r>
              <a:rPr lang="en-GB" dirty="0" err="1"/>
              <a:t>Hosseiniyan</a:t>
            </a:r>
            <a:r>
              <a:rPr lang="en-GB" dirty="0"/>
              <a:t>, H. </a:t>
            </a:r>
            <a:r>
              <a:rPr lang="en-GB" dirty="0" err="1"/>
              <a:t>Derakhshankhah</a:t>
            </a:r>
            <a:r>
              <a:rPr lang="en-GB" dirty="0"/>
              <a:t>, E. </a:t>
            </a:r>
            <a:r>
              <a:rPr lang="en-GB" dirty="0" err="1"/>
              <a:t>Ahmadian</a:t>
            </a:r>
            <a:r>
              <a:rPr lang="en-GB" dirty="0"/>
              <a:t>, M. </a:t>
            </a:r>
            <a:r>
              <a:rPr lang="en-GB" dirty="0" err="1"/>
              <a:t>Ardalan</a:t>
            </a:r>
            <a:r>
              <a:rPr lang="en-GB" dirty="0"/>
              <a:t>. Cell junction proteins: Crossing the glomerular filtration barrier in diabetic nephropathy // Int. J. Biol. Macromol., 2020, V.148, P.475-482. (IF = 6.953, Scopus, WoS, Q1), https://doi.org/10.1016/j.ijbiomac.2020.01.168</a:t>
            </a:r>
          </a:p>
          <a:p>
            <a:endParaRPr lang="uk-UA" dirty="0" smtClean="0"/>
          </a:p>
          <a:p>
            <a:r>
              <a:rPr lang="en-GB" dirty="0" smtClean="0"/>
              <a:t>31</a:t>
            </a:r>
            <a:r>
              <a:rPr lang="en-GB" dirty="0"/>
              <a:t>. T. Kavetskyy, O. Smutok, O. Demkiv, I. </a:t>
            </a:r>
            <a:r>
              <a:rPr lang="en-GB" dirty="0" err="1"/>
              <a:t>Maťko</a:t>
            </a:r>
            <a:r>
              <a:rPr lang="en-GB" dirty="0"/>
              <a:t>, H. Švajdlenková, O. Šauša, I. </a:t>
            </a:r>
            <a:r>
              <a:rPr lang="en-GB" dirty="0" err="1"/>
              <a:t>Novák</a:t>
            </a:r>
            <a:r>
              <a:rPr lang="en-GB" dirty="0"/>
              <a:t>, D. </a:t>
            </a:r>
            <a:r>
              <a:rPr lang="en-GB" dirty="0" err="1"/>
              <a:t>Berek</a:t>
            </a:r>
            <a:r>
              <a:rPr lang="en-GB" dirty="0"/>
              <a:t>, K. </a:t>
            </a:r>
            <a:r>
              <a:rPr lang="en-GB" dirty="0" err="1"/>
              <a:t>Čechová</a:t>
            </a:r>
            <a:r>
              <a:rPr lang="en-GB" dirty="0"/>
              <a:t>, M. </a:t>
            </a:r>
            <a:r>
              <a:rPr lang="en-GB" dirty="0" err="1"/>
              <a:t>Pecz</a:t>
            </a:r>
            <a:r>
              <a:rPr lang="en-GB" dirty="0"/>
              <a:t>, O. Nykolaishyn-Dytso, R. </a:t>
            </a:r>
            <a:r>
              <a:rPr lang="en-GB" dirty="0" err="1"/>
              <a:t>Wojnarowska</a:t>
            </a:r>
            <a:r>
              <a:rPr lang="en-GB" dirty="0"/>
              <a:t>-Nowak, D. </a:t>
            </a:r>
            <a:r>
              <a:rPr lang="en-GB" dirty="0" err="1"/>
              <a:t>Broda</a:t>
            </a:r>
            <a:r>
              <a:rPr lang="en-GB" dirty="0"/>
              <a:t>, M. Gonchar, B. Zgardzińska. Microporous carbon </a:t>
            </a:r>
            <a:r>
              <a:rPr lang="en-GB" dirty="0" err="1"/>
              <a:t>fibers</a:t>
            </a:r>
            <a:r>
              <a:rPr lang="en-GB" dirty="0"/>
              <a:t> as electroconductive immobilization matrixes: Effect of their structure on operational parameters of laccase-based amperometric biosensor // Mater. Sci. Eng. C, 2020, V.109, P.110570(1-8). (IF = 4.959, Scopus, WoS, Q1), https://</a:t>
            </a:r>
            <a:r>
              <a:rPr lang="en-GB" dirty="0" smtClean="0"/>
              <a:t>doi.org/10.1016/j.msec.2019.110570</a:t>
            </a:r>
          </a:p>
          <a:p>
            <a:pPr lvl="0"/>
            <a:endParaRPr lang="en-GB" dirty="0" smtClean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32</a:t>
            </a:r>
            <a:r>
              <a:rPr lang="en-GB" dirty="0">
                <a:solidFill>
                  <a:prstClr val="black"/>
                </a:solidFill>
              </a:rPr>
              <a:t>. N. Stasyuk, O. Smutok, O. Demkiv, T. </a:t>
            </a:r>
            <a:r>
              <a:rPr lang="en-GB" dirty="0" err="1">
                <a:solidFill>
                  <a:prstClr val="black"/>
                </a:solidFill>
              </a:rPr>
              <a:t>Prokopiv</a:t>
            </a:r>
            <a:r>
              <a:rPr lang="en-GB" dirty="0">
                <a:solidFill>
                  <a:prstClr val="black"/>
                </a:solidFill>
              </a:rPr>
              <a:t>, G. </a:t>
            </a:r>
            <a:r>
              <a:rPr lang="en-GB" dirty="0" err="1">
                <a:solidFill>
                  <a:prstClr val="black"/>
                </a:solidFill>
              </a:rPr>
              <a:t>Gayda</a:t>
            </a:r>
            <a:r>
              <a:rPr lang="en-GB" dirty="0">
                <a:solidFill>
                  <a:prstClr val="black"/>
                </a:solidFill>
              </a:rPr>
              <a:t>, M. </a:t>
            </a:r>
            <a:r>
              <a:rPr lang="en-GB" dirty="0" err="1">
                <a:solidFill>
                  <a:prstClr val="black"/>
                </a:solidFill>
              </a:rPr>
              <a:t>Nisnevitch</a:t>
            </a:r>
            <a:r>
              <a:rPr lang="en-GB" dirty="0">
                <a:solidFill>
                  <a:prstClr val="black"/>
                </a:solidFill>
              </a:rPr>
              <a:t>, M. Gonchar. Synthesis, catalytic properties and application in biosensorics of nanozymes and </a:t>
            </a:r>
            <a:r>
              <a:rPr lang="en-GB" dirty="0" err="1">
                <a:solidFill>
                  <a:prstClr val="black"/>
                </a:solidFill>
              </a:rPr>
              <a:t>electronanocatalysts</a:t>
            </a:r>
            <a:r>
              <a:rPr lang="en-GB" dirty="0">
                <a:solidFill>
                  <a:prstClr val="black"/>
                </a:solidFill>
              </a:rPr>
              <a:t>: A Review // Sensors, 2020, V.20, #16, P.4509. (IF = 3.576, Scopus, WoS, Q1), https://doi.org/10.3390/s20164509</a:t>
            </a:r>
          </a:p>
          <a:p>
            <a:pPr lvl="0"/>
            <a:endParaRPr lang="uk-UA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33. A.L. Stepanov, R.M. Rogov, V.I. Nuzhdin, V.F. Valeev, T.S. Kavetskyy, A.V. Stronski, T. Petkova, P. Petkov. Diffraction grating fabricated on chalcogenide glass (GeSe5)80B20 by mask ion implantation // Nucl. Instr. Meth. Phys. Res. B, 2020, V.462, P.187-190. (IF = 1.210, Scopus,WoS,Q2), https://</a:t>
            </a:r>
            <a:r>
              <a:rPr lang="en-GB" dirty="0" smtClean="0">
                <a:solidFill>
                  <a:prstClr val="black"/>
                </a:solidFill>
              </a:rPr>
              <a:t>doi.org/10.1016/j.nimb.2019.09.027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51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8486" y="69053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34</a:t>
            </a:r>
            <a:r>
              <a:rPr lang="en-GB" dirty="0"/>
              <a:t>. S.L. James, C.D. Castle, Z.V. </a:t>
            </a:r>
            <a:r>
              <a:rPr lang="en-GB" dirty="0" err="1"/>
              <a:t>Dingels</a:t>
            </a:r>
            <a:r>
              <a:rPr lang="en-GB" dirty="0"/>
              <a:t>, … T. Kavetskyy, et al. Global injury morbidity and mortality from 1990 to 2017: results from the Global Burden of Disease Study 2017 // Inj. Prev., 2020, V.26, P.i96-i114. (IF = 2.420, Scopus, WoS, Q2), https://doi.org/10.1136/injuryprev-2019-043494</a:t>
            </a:r>
          </a:p>
          <a:p>
            <a:endParaRPr lang="uk-UA" dirty="0" smtClean="0"/>
          </a:p>
          <a:p>
            <a:r>
              <a:rPr lang="en-GB" dirty="0" smtClean="0"/>
              <a:t>35</a:t>
            </a:r>
            <a:r>
              <a:rPr lang="en-GB" dirty="0"/>
              <a:t>. I.V. </a:t>
            </a:r>
            <a:r>
              <a:rPr lang="en-GB" dirty="0" err="1"/>
              <a:t>Bilynskyi</a:t>
            </a:r>
            <a:r>
              <a:rPr lang="en-GB" dirty="0"/>
              <a:t>, V.B. </a:t>
            </a:r>
            <a:r>
              <a:rPr lang="en-GB" dirty="0" err="1"/>
              <a:t>Hols'kyi</a:t>
            </a:r>
            <a:r>
              <a:rPr lang="en-GB" dirty="0"/>
              <a:t>, R.Y. </a:t>
            </a:r>
            <a:r>
              <a:rPr lang="en-GB" dirty="0" err="1"/>
              <a:t>Leshko</a:t>
            </a:r>
            <a:r>
              <a:rPr lang="en-GB" dirty="0"/>
              <a:t>. Optical properties and single-electron states of the nanosystem that contains three quantum dots // Condensed Matter Physics, 2020, V.23, #1, P.13401. (IF = 1.128, Scopus, WoS, Q3), https://</a:t>
            </a:r>
            <a:r>
              <a:rPr lang="en-GB" dirty="0" smtClean="0"/>
              <a:t>doi.org/10.5488/CMP.23.13401</a:t>
            </a:r>
          </a:p>
          <a:p>
            <a:pPr lvl="0"/>
            <a:endParaRPr lang="en-GB" dirty="0" smtClean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36</a:t>
            </a:r>
            <a:r>
              <a:rPr lang="en-GB" dirty="0">
                <a:solidFill>
                  <a:prstClr val="black"/>
                </a:solidFill>
              </a:rPr>
              <a:t>. </a:t>
            </a:r>
            <a:r>
              <a:rPr lang="en-GB" dirty="0" err="1">
                <a:solidFill>
                  <a:prstClr val="black"/>
                </a:solidFill>
              </a:rPr>
              <a:t>R.Ya</a:t>
            </a:r>
            <a:r>
              <a:rPr lang="en-GB" dirty="0">
                <a:solidFill>
                  <a:prstClr val="black"/>
                </a:solidFill>
              </a:rPr>
              <a:t>. </a:t>
            </a:r>
            <a:r>
              <a:rPr lang="en-GB" dirty="0" err="1">
                <a:solidFill>
                  <a:prstClr val="black"/>
                </a:solidFill>
              </a:rPr>
              <a:t>Leshko</a:t>
            </a:r>
            <a:r>
              <a:rPr lang="en-GB" dirty="0">
                <a:solidFill>
                  <a:prstClr val="black"/>
                </a:solidFill>
              </a:rPr>
              <a:t>, I.V. </a:t>
            </a:r>
            <a:r>
              <a:rPr lang="en-GB" dirty="0" err="1">
                <a:solidFill>
                  <a:prstClr val="black"/>
                </a:solidFill>
              </a:rPr>
              <a:t>Bilynskyi</a:t>
            </a:r>
            <a:r>
              <a:rPr lang="en-GB" dirty="0">
                <a:solidFill>
                  <a:prstClr val="black"/>
                </a:solidFill>
              </a:rPr>
              <a:t>. Combined effect of both polarization charges and deformation on energy spectrum of </a:t>
            </a:r>
            <a:r>
              <a:rPr lang="en-GB" dirty="0" err="1">
                <a:solidFill>
                  <a:prstClr val="black"/>
                </a:solidFill>
              </a:rPr>
              <a:t>InAs</a:t>
            </a:r>
            <a:r>
              <a:rPr lang="en-GB" dirty="0">
                <a:solidFill>
                  <a:prstClr val="black"/>
                </a:solidFill>
              </a:rPr>
              <a:t>/</a:t>
            </a:r>
            <a:r>
              <a:rPr lang="en-GB" dirty="0" err="1">
                <a:solidFill>
                  <a:prstClr val="black"/>
                </a:solidFill>
              </a:rPr>
              <a:t>GaAs</a:t>
            </a:r>
            <a:r>
              <a:rPr lang="en-GB" dirty="0">
                <a:solidFill>
                  <a:prstClr val="black"/>
                </a:solidFill>
              </a:rPr>
              <a:t> quantum dot // Physica E: Low-dimensional Systems and Nanostructures, 2020, V.115, P.113703 (1-5). (IF = 3.176, Scopus, WoS, Q2), https://doi.org/10.1016/j.physe.2019.113703</a:t>
            </a:r>
          </a:p>
          <a:p>
            <a:pPr lvl="0"/>
            <a:endParaRPr lang="uk-UA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37. T. </a:t>
            </a:r>
            <a:r>
              <a:rPr lang="en-GB" dirty="0" smtClean="0">
                <a:solidFill>
                  <a:prstClr val="black"/>
                </a:solidFill>
              </a:rPr>
              <a:t>Kavetskyy, </a:t>
            </a:r>
            <a:r>
              <a:rPr lang="en-GB" dirty="0">
                <a:solidFill>
                  <a:prstClr val="black"/>
                </a:solidFill>
              </a:rPr>
              <a:t>A. Kuczumow, K. Iida, Y. Nagashima, M.O. Liedke, M. Butterling, A. Wagner, R. Krause-Rehberg, O. Šauša, T. Petkova, V. Boev, A. Kiv, A.L. Stepanov. Ion-induced processes in polymer composite materials: Positron annihilation spectroscopy in combination with UV-Vis absorption and Raman spectroscopy // AIP Conf. Proc., 2019, V.2182, P.050024(1-5). (Scopus, WoS; Open Access), https://doi.org/10.1063/1.5135867</a:t>
            </a:r>
          </a:p>
          <a:p>
            <a:pPr lvl="0"/>
            <a:endParaRPr lang="uk-UA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38. </a:t>
            </a:r>
            <a:r>
              <a:rPr lang="en-GB" dirty="0" err="1">
                <a:solidFill>
                  <a:prstClr val="black"/>
                </a:solidFill>
              </a:rPr>
              <a:t>R.Ya</a:t>
            </a:r>
            <a:r>
              <a:rPr lang="en-GB" dirty="0">
                <a:solidFill>
                  <a:prstClr val="black"/>
                </a:solidFill>
              </a:rPr>
              <a:t>. </a:t>
            </a:r>
            <a:r>
              <a:rPr lang="en-GB" dirty="0" err="1">
                <a:solidFill>
                  <a:prstClr val="black"/>
                </a:solidFill>
              </a:rPr>
              <a:t>Leshko</a:t>
            </a:r>
            <a:r>
              <a:rPr lang="en-GB" dirty="0">
                <a:solidFill>
                  <a:prstClr val="black"/>
                </a:solidFill>
              </a:rPr>
              <a:t>, I.V. </a:t>
            </a:r>
            <a:r>
              <a:rPr lang="en-GB" dirty="0" err="1">
                <a:solidFill>
                  <a:prstClr val="black"/>
                </a:solidFill>
              </a:rPr>
              <a:t>Bilynskyi</a:t>
            </a:r>
            <a:r>
              <a:rPr lang="en-GB" dirty="0">
                <a:solidFill>
                  <a:prstClr val="black"/>
                </a:solidFill>
              </a:rPr>
              <a:t>. The hole energy spectrum of an open spherical quantum dot within the multiband model // Physica E: Low-dimensional Systems and Nanostructures, 2019, V.110, P.10-14. (IF = 3.176, Scopus, WoS, Q2), https://</a:t>
            </a:r>
            <a:r>
              <a:rPr lang="en-GB" dirty="0" smtClean="0">
                <a:solidFill>
                  <a:prstClr val="black"/>
                </a:solidFill>
              </a:rPr>
              <a:t>doi.org/10.1016/j.physe.2019.01.024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28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2997"/>
            <a:ext cx="9036496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39</a:t>
            </a:r>
            <a:r>
              <a:rPr lang="en-GB" dirty="0"/>
              <a:t>. G.Z. </a:t>
            </a:r>
            <a:r>
              <a:rPr lang="en-GB" dirty="0" err="1"/>
              <a:t>Gayda</a:t>
            </a:r>
            <a:r>
              <a:rPr lang="en-GB" dirty="0"/>
              <a:t>, O.M. Demkiv, N.Ye. Stasyuk, R.Y. Serkiz, M.V. Gonchar, M. </a:t>
            </a:r>
            <a:r>
              <a:rPr lang="en-GB" dirty="0" err="1"/>
              <a:t>Nisnevitch</a:t>
            </a:r>
            <a:r>
              <a:rPr lang="en-GB" dirty="0"/>
              <a:t>. Metallic nanoparticles obtained via “green” synthesis as a platform for biosensor construction // Appl. Sci., 2019, V.9, P.720-735. (IF = 2.217, Scopus, WoS, Q2; Open Access), https://</a:t>
            </a:r>
            <a:r>
              <a:rPr lang="en-GB" dirty="0" smtClean="0"/>
              <a:t>doi.org/10.3390/app9040720</a:t>
            </a:r>
          </a:p>
          <a:p>
            <a:pPr lvl="0"/>
            <a:endParaRPr lang="en-GB" sz="1400" dirty="0" smtClean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40</a:t>
            </a:r>
            <a:r>
              <a:rPr lang="en-GB" dirty="0">
                <a:solidFill>
                  <a:prstClr val="black"/>
                </a:solidFill>
              </a:rPr>
              <a:t>. L. </a:t>
            </a:r>
            <a:r>
              <a:rPr lang="en-GB" dirty="0" err="1">
                <a:solidFill>
                  <a:prstClr val="black"/>
                </a:solidFill>
              </a:rPr>
              <a:t>Shkotova</a:t>
            </a:r>
            <a:r>
              <a:rPr lang="en-GB" dirty="0">
                <a:solidFill>
                  <a:prstClr val="black"/>
                </a:solidFill>
              </a:rPr>
              <a:t>, A. </a:t>
            </a:r>
            <a:r>
              <a:rPr lang="en-GB" dirty="0" err="1">
                <a:solidFill>
                  <a:prstClr val="black"/>
                </a:solidFill>
              </a:rPr>
              <a:t>Bohush</a:t>
            </a:r>
            <a:r>
              <a:rPr lang="en-GB" dirty="0">
                <a:solidFill>
                  <a:prstClr val="black"/>
                </a:solidFill>
              </a:rPr>
              <a:t>, I. </a:t>
            </a:r>
            <a:r>
              <a:rPr lang="en-GB" dirty="0" err="1">
                <a:solidFill>
                  <a:prstClr val="black"/>
                </a:solidFill>
              </a:rPr>
              <a:t>Voloshina</a:t>
            </a:r>
            <a:r>
              <a:rPr lang="en-GB" dirty="0">
                <a:solidFill>
                  <a:prstClr val="black"/>
                </a:solidFill>
              </a:rPr>
              <a:t>, O. Smutok, S. </a:t>
            </a:r>
            <a:r>
              <a:rPr lang="en-GB" dirty="0" err="1">
                <a:solidFill>
                  <a:prstClr val="black"/>
                </a:solidFill>
              </a:rPr>
              <a:t>Dzyadevych</a:t>
            </a:r>
            <a:r>
              <a:rPr lang="en-GB" dirty="0">
                <a:solidFill>
                  <a:prstClr val="black"/>
                </a:solidFill>
              </a:rPr>
              <a:t>. Amperometric biosensor modified with platinum and palladium nanoparticles for detection of lactate concentrations in wine // SN Applied Sciences, 2019, V.1, P.306. (IF = 2.217, Scopus, WoS, Q2), https://doi.org/10.1007/s42452-019-0315-9</a:t>
            </a:r>
          </a:p>
          <a:p>
            <a:pPr lvl="0"/>
            <a:endParaRPr lang="uk-UA" sz="1400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41. C. Liu, Y. </a:t>
            </a:r>
            <a:r>
              <a:rPr lang="en-GB" dirty="0" err="1">
                <a:solidFill>
                  <a:prstClr val="black"/>
                </a:solidFill>
              </a:rPr>
              <a:t>Zhuang</a:t>
            </a:r>
            <a:r>
              <a:rPr lang="en-GB" dirty="0">
                <a:solidFill>
                  <a:prstClr val="black"/>
                </a:solidFill>
              </a:rPr>
              <a:t>, J. Han, J. </a:t>
            </a:r>
            <a:r>
              <a:rPr lang="en-GB" dirty="0" err="1">
                <a:solidFill>
                  <a:prstClr val="black"/>
                </a:solidFill>
              </a:rPr>
              <a:t>Ruan</a:t>
            </a:r>
            <a:r>
              <a:rPr lang="en-GB" dirty="0">
                <a:solidFill>
                  <a:prstClr val="black"/>
                </a:solidFill>
              </a:rPr>
              <a:t>, X. Zhao, T. Kavetskyy. Enhanced ~1.8 </a:t>
            </a:r>
            <a:r>
              <a:rPr lang="en-GB" dirty="0">
                <a:solidFill>
                  <a:prstClr val="black"/>
                </a:solidFill>
                <a:sym typeface="Symbol"/>
              </a:rPr>
              <a:t></a:t>
            </a:r>
            <a:r>
              <a:rPr lang="en-GB" dirty="0" smtClean="0">
                <a:solidFill>
                  <a:prstClr val="black"/>
                </a:solidFill>
              </a:rPr>
              <a:t>m </a:t>
            </a:r>
            <a:r>
              <a:rPr lang="en-GB" dirty="0">
                <a:solidFill>
                  <a:prstClr val="black"/>
                </a:solidFill>
              </a:rPr>
              <a:t>photoluminescence under blue light excitation in Tm-Bi co-doped germanate glass and its temperature dependence // J. Non-Cryst. Solids, 2019, V.525, P.119645(1-7). (IF = 2.600, Scopus, WoS, Q1), https://doi.org/10.1016/j.jnoncrysol.2019.119645</a:t>
            </a:r>
          </a:p>
          <a:p>
            <a:pPr lvl="0"/>
            <a:endParaRPr lang="uk-UA" sz="1400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42. A. Stronski, T. Kavetskyy, L. </a:t>
            </a:r>
            <a:r>
              <a:rPr lang="en-GB" dirty="0" err="1">
                <a:solidFill>
                  <a:prstClr val="black"/>
                </a:solidFill>
              </a:rPr>
              <a:t>Revutska</a:t>
            </a:r>
            <a:r>
              <a:rPr lang="en-GB" dirty="0">
                <a:solidFill>
                  <a:prstClr val="black"/>
                </a:solidFill>
              </a:rPr>
              <a:t>, I. Kaban, K. </a:t>
            </a:r>
            <a:r>
              <a:rPr lang="en-GB" dirty="0" err="1">
                <a:solidFill>
                  <a:prstClr val="black"/>
                </a:solidFill>
              </a:rPr>
              <a:t>Shportko</a:t>
            </a:r>
            <a:r>
              <a:rPr lang="en-GB" dirty="0">
                <a:solidFill>
                  <a:prstClr val="black"/>
                </a:solidFill>
              </a:rPr>
              <a:t>, J. </a:t>
            </a:r>
            <a:r>
              <a:rPr lang="en-GB" dirty="0" err="1">
                <a:solidFill>
                  <a:prstClr val="black"/>
                </a:solidFill>
              </a:rPr>
              <a:t>Baran</a:t>
            </a:r>
            <a:r>
              <a:rPr lang="en-GB" dirty="0">
                <a:solidFill>
                  <a:prstClr val="black"/>
                </a:solidFill>
              </a:rPr>
              <a:t>, M. </a:t>
            </a:r>
            <a:r>
              <a:rPr lang="en-GB" dirty="0" err="1">
                <a:solidFill>
                  <a:prstClr val="black"/>
                </a:solidFill>
              </a:rPr>
              <a:t>Trzebiatowska</a:t>
            </a:r>
            <a:r>
              <a:rPr lang="en-GB" dirty="0">
                <a:solidFill>
                  <a:prstClr val="black"/>
                </a:solidFill>
              </a:rPr>
              <a:t>. Stoichiometric deviations in bond distances in the mixed As</a:t>
            </a:r>
            <a:r>
              <a:rPr lang="en-GB" baseline="-25000" dirty="0">
                <a:solidFill>
                  <a:prstClr val="black"/>
                </a:solidFill>
              </a:rPr>
              <a:t>2</a:t>
            </a:r>
            <a:r>
              <a:rPr lang="en-GB" dirty="0">
                <a:solidFill>
                  <a:prstClr val="black"/>
                </a:solidFill>
              </a:rPr>
              <a:t>S</a:t>
            </a:r>
            <a:r>
              <a:rPr lang="en-GB" baseline="-25000" dirty="0">
                <a:solidFill>
                  <a:prstClr val="black"/>
                </a:solidFill>
              </a:rPr>
              <a:t>3</a:t>
            </a:r>
            <a:r>
              <a:rPr lang="en-GB" dirty="0">
                <a:solidFill>
                  <a:prstClr val="black"/>
                </a:solidFill>
              </a:rPr>
              <a:t>-As</a:t>
            </a:r>
            <a:r>
              <a:rPr lang="en-GB" baseline="-25000" dirty="0">
                <a:solidFill>
                  <a:prstClr val="black"/>
                </a:solidFill>
              </a:rPr>
              <a:t>2</a:t>
            </a:r>
            <a:r>
              <a:rPr lang="en-GB" dirty="0">
                <a:solidFill>
                  <a:prstClr val="black"/>
                </a:solidFill>
              </a:rPr>
              <a:t>Se</a:t>
            </a:r>
            <a:r>
              <a:rPr lang="en-GB" baseline="-25000" dirty="0">
                <a:solidFill>
                  <a:prstClr val="black"/>
                </a:solidFill>
              </a:rPr>
              <a:t>3</a:t>
            </a:r>
            <a:r>
              <a:rPr lang="en-GB" dirty="0">
                <a:solidFill>
                  <a:prstClr val="black"/>
                </a:solidFill>
              </a:rPr>
              <a:t> system: Raman spectroscopy and EXAFS studies // J. Non-Cryst. Solids, 2019, V.521, P.119533(1-6). (IF = 2.600, Scopus, WoS, Q1), https://</a:t>
            </a:r>
            <a:r>
              <a:rPr lang="en-GB" dirty="0" smtClean="0">
                <a:solidFill>
                  <a:prstClr val="black"/>
                </a:solidFill>
              </a:rPr>
              <a:t>doi.org/10.1016/j.jnoncrysol.2019.119533</a:t>
            </a:r>
          </a:p>
          <a:p>
            <a:pPr lvl="0"/>
            <a:endParaRPr lang="uk-UA" sz="1400" dirty="0" smtClean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43</a:t>
            </a:r>
            <a:r>
              <a:rPr lang="en-GB" dirty="0">
                <a:solidFill>
                  <a:prstClr val="black"/>
                </a:solidFill>
              </a:rPr>
              <a:t>. J. </a:t>
            </a:r>
            <a:r>
              <a:rPr lang="en-GB" dirty="0" err="1">
                <a:solidFill>
                  <a:prstClr val="black"/>
                </a:solidFill>
              </a:rPr>
              <a:t>Joniec</a:t>
            </a:r>
            <a:r>
              <a:rPr lang="en-GB" dirty="0">
                <a:solidFill>
                  <a:prstClr val="black"/>
                </a:solidFill>
              </a:rPr>
              <a:t>, J. </a:t>
            </a:r>
            <a:r>
              <a:rPr lang="en-GB" dirty="0" err="1">
                <a:solidFill>
                  <a:prstClr val="black"/>
                </a:solidFill>
              </a:rPr>
              <a:t>Gąsior</a:t>
            </a:r>
            <a:r>
              <a:rPr lang="en-GB" dirty="0">
                <a:solidFill>
                  <a:prstClr val="black"/>
                </a:solidFill>
              </a:rPr>
              <a:t>, S. Voloshanska, M. </a:t>
            </a:r>
            <a:r>
              <a:rPr lang="en-GB" dirty="0" err="1">
                <a:solidFill>
                  <a:prstClr val="black"/>
                </a:solidFill>
              </a:rPr>
              <a:t>Nazarkiewicz</a:t>
            </a:r>
            <a:r>
              <a:rPr lang="en-GB" dirty="0">
                <a:solidFill>
                  <a:prstClr val="black"/>
                </a:solidFill>
              </a:rPr>
              <a:t>, N. Hoivanovych. Evaluation of the effectiveness of land reclamation based on microbiological and biochemical parameters assessed in an </a:t>
            </a:r>
            <a:r>
              <a:rPr lang="en-GB" dirty="0" err="1">
                <a:solidFill>
                  <a:prstClr val="black"/>
                </a:solidFill>
              </a:rPr>
              <a:t>ozokerite</a:t>
            </a:r>
            <a:r>
              <a:rPr lang="en-GB" dirty="0">
                <a:solidFill>
                  <a:prstClr val="black"/>
                </a:solidFill>
              </a:rPr>
              <a:t> mining and processing landfill sown with </a:t>
            </a:r>
            <a:r>
              <a:rPr lang="en-GB" dirty="0" err="1">
                <a:solidFill>
                  <a:prstClr val="black"/>
                </a:solidFill>
              </a:rPr>
              <a:t>Trifolium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hybridum</a:t>
            </a:r>
            <a:r>
              <a:rPr lang="en-GB" dirty="0">
                <a:solidFill>
                  <a:prstClr val="black"/>
                </a:solidFill>
              </a:rPr>
              <a:t> and </a:t>
            </a:r>
            <a:r>
              <a:rPr lang="en-GB" dirty="0" err="1">
                <a:solidFill>
                  <a:prstClr val="black"/>
                </a:solidFill>
              </a:rPr>
              <a:t>Dactylis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glomerata</a:t>
            </a:r>
            <a:r>
              <a:rPr lang="en-GB" dirty="0">
                <a:solidFill>
                  <a:prstClr val="black"/>
                </a:solidFill>
              </a:rPr>
              <a:t> //J. Environ. </a:t>
            </a:r>
            <a:r>
              <a:rPr lang="en-GB" dirty="0" err="1">
                <a:solidFill>
                  <a:prstClr val="black"/>
                </a:solidFill>
              </a:rPr>
              <a:t>Manag</a:t>
            </a:r>
            <a:r>
              <a:rPr lang="en-GB" dirty="0">
                <a:solidFill>
                  <a:prstClr val="black"/>
                </a:solidFill>
              </a:rPr>
              <a:t>., 2019</a:t>
            </a:r>
            <a:r>
              <a:rPr lang="en-GB" dirty="0" smtClean="0">
                <a:solidFill>
                  <a:prstClr val="black"/>
                </a:solidFill>
              </a:rPr>
              <a:t>, V.242</a:t>
            </a:r>
            <a:r>
              <a:rPr lang="en-GB" dirty="0">
                <a:solidFill>
                  <a:prstClr val="black"/>
                </a:solidFill>
              </a:rPr>
              <a:t>, P.343-350.(IF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=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4.865,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Scopus,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WoS,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Q1)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https://</a:t>
            </a:r>
            <a:r>
              <a:rPr lang="en-GB" dirty="0" smtClean="0">
                <a:solidFill>
                  <a:prstClr val="black"/>
                </a:solidFill>
              </a:rPr>
              <a:t>doi.org/10.1016/j.jenvman.2019.03.058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1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85698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 smtClean="0">
                <a:solidFill>
                  <a:prstClr val="black"/>
                </a:solidFill>
              </a:rPr>
              <a:t>44</a:t>
            </a:r>
            <a:r>
              <a:rPr lang="en-GB" dirty="0">
                <a:solidFill>
                  <a:prstClr val="black"/>
                </a:solidFill>
              </a:rPr>
              <a:t>. V.G. Evtugin, A.M. Rogov, V.I. Nuzhdin, V.F. Valeev, T.S. Kavetskyy, R.I. Khalilov, A.L. Stepanov. New approach to create a counting grid by ion-mask implantation for analysis of small biological objects // Vacuum, 2019, V.165, P.320-323. (IF = 2.067, Scopus, WoS, Q2), https://doi.org/10.1016/j.vacuum.2019.04.044</a:t>
            </a:r>
          </a:p>
          <a:p>
            <a:pPr lvl="0"/>
            <a:endParaRPr lang="uk-UA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45. T. Kavetskyy, N. Stasyuk, O. Smutok, O. Demkiv, Y. Kukhazh, N. Hoivanovych, V. Boev, V. Ilcheva, T. Petkova, M. Gonchar. Improvement of amperometric laccase biosensor using enzyme-immobilized gold nanoparticles coupling with ureasil polymer as a host matrix // Gold </a:t>
            </a:r>
            <a:r>
              <a:rPr lang="en-GB" dirty="0" smtClean="0">
                <a:solidFill>
                  <a:prstClr val="black"/>
                </a:solidFill>
              </a:rPr>
              <a:t>Bull</a:t>
            </a:r>
            <a:r>
              <a:rPr lang="en-GB" dirty="0">
                <a:solidFill>
                  <a:prstClr val="black"/>
                </a:solidFill>
              </a:rPr>
              <a:t>., 2019, V.52, #2, P.79-85. (IF = 1.767, Scopus, WoS, Q2), https://doi.org/10.1007/s13404-019-00255-z </a:t>
            </a:r>
          </a:p>
          <a:p>
            <a:pPr lvl="0"/>
            <a:endParaRPr lang="uk-UA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46. T. Kavetskyy, O. Smutok, O. Demkiv, S. Kasetaite, J. Ostrauskaite, H. Švajdlenková, O. Šauša, K. Zubrytska, </a:t>
            </a:r>
            <a:r>
              <a:rPr lang="en-GB" dirty="0" smtClean="0">
                <a:solidFill>
                  <a:prstClr val="black"/>
                </a:solidFill>
              </a:rPr>
              <a:t>N</a:t>
            </a:r>
            <a:r>
              <a:rPr lang="en-GB" dirty="0">
                <a:solidFill>
                  <a:prstClr val="black"/>
                </a:solidFill>
              </a:rPr>
              <a:t>. </a:t>
            </a:r>
            <a:r>
              <a:rPr lang="en-GB" dirty="0" smtClean="0">
                <a:solidFill>
                  <a:prstClr val="black"/>
                </a:solidFill>
              </a:rPr>
              <a:t>Hoivanovych, </a:t>
            </a:r>
            <a:r>
              <a:rPr lang="en-GB" dirty="0">
                <a:solidFill>
                  <a:prstClr val="black"/>
                </a:solidFill>
              </a:rPr>
              <a:t>M. Gonchar. Dependence of operational parameters of laccase-based biosensors on structure of photocross-linked polymers as holding matrixes // Eur. Polym. J., 2019, V.115, P.391-398. (IF = 3.741, Scopus, WoS, Q1), https://</a:t>
            </a:r>
            <a:r>
              <a:rPr lang="en-GB" dirty="0" smtClean="0">
                <a:solidFill>
                  <a:prstClr val="black"/>
                </a:solidFill>
              </a:rPr>
              <a:t>doi.org/10.1016/j.eurpolymj.2019.03.056</a:t>
            </a:r>
          </a:p>
          <a:p>
            <a:pPr lvl="0"/>
            <a:endParaRPr lang="en-GB" dirty="0" smtClean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47</a:t>
            </a:r>
            <a:r>
              <a:rPr lang="en-GB" dirty="0">
                <a:solidFill>
                  <a:prstClr val="black"/>
                </a:solidFill>
              </a:rPr>
              <a:t>. T. Kavetskyy, M.O. Liedke, M. Butterling, A. Wagner, R. Krause-Rehberg, O. Šauša, L. </a:t>
            </a:r>
            <a:r>
              <a:rPr lang="en-GB" dirty="0" err="1">
                <a:solidFill>
                  <a:prstClr val="black"/>
                </a:solidFill>
              </a:rPr>
              <a:t>Meshi</a:t>
            </a:r>
            <a:r>
              <a:rPr lang="en-GB" dirty="0">
                <a:solidFill>
                  <a:prstClr val="black"/>
                </a:solidFill>
              </a:rPr>
              <a:t>, I. </a:t>
            </a:r>
            <a:r>
              <a:rPr lang="en-GB" dirty="0" err="1">
                <a:solidFill>
                  <a:prstClr val="black"/>
                </a:solidFill>
              </a:rPr>
              <a:t>Dahan</a:t>
            </a:r>
            <a:r>
              <a:rPr lang="en-GB" dirty="0">
                <a:solidFill>
                  <a:prstClr val="black"/>
                </a:solidFill>
              </a:rPr>
              <a:t>, J. Vacik, P. </a:t>
            </a:r>
            <a:r>
              <a:rPr lang="en-GB" dirty="0" err="1">
                <a:solidFill>
                  <a:prstClr val="black"/>
                </a:solidFill>
              </a:rPr>
              <a:t>Horak</a:t>
            </a:r>
            <a:r>
              <a:rPr lang="en-GB" dirty="0">
                <a:solidFill>
                  <a:prstClr val="black"/>
                </a:solidFill>
              </a:rPr>
              <a:t>, D. </a:t>
            </a:r>
            <a:r>
              <a:rPr lang="en-GB" dirty="0" err="1">
                <a:solidFill>
                  <a:prstClr val="black"/>
                </a:solidFill>
              </a:rPr>
              <a:t>Fuks</a:t>
            </a:r>
            <a:r>
              <a:rPr lang="en-GB" dirty="0">
                <a:solidFill>
                  <a:prstClr val="black"/>
                </a:solidFill>
              </a:rPr>
              <a:t>, N. </a:t>
            </a:r>
            <a:r>
              <a:rPr lang="en-GB" dirty="0" err="1">
                <a:solidFill>
                  <a:prstClr val="black"/>
                </a:solidFill>
              </a:rPr>
              <a:t>Mykytenko</a:t>
            </a:r>
            <a:r>
              <a:rPr lang="en-GB" dirty="0">
                <a:solidFill>
                  <a:prstClr val="black"/>
                </a:solidFill>
              </a:rPr>
              <a:t>, A. Kiv. Formation of heavy clusters in ion-irradiated compounds // Vacuum, 2019, V.164, P.149-152.(IF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=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2.067,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Scopus,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WoS,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Q2),</a:t>
            </a:r>
            <a:r>
              <a:rPr lang="uk-UA" dirty="0">
                <a:solidFill>
                  <a:prstClr val="black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https://</a:t>
            </a:r>
            <a:r>
              <a:rPr lang="en-GB" dirty="0" smtClean="0">
                <a:solidFill>
                  <a:prstClr val="black"/>
                </a:solidFill>
              </a:rPr>
              <a:t>doi.org/10.1016/j.vacuum.2019.02.020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00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48. O. Smutok, M. </a:t>
            </a:r>
            <a:r>
              <a:rPr lang="en-GB" dirty="0" err="1">
                <a:solidFill>
                  <a:prstClr val="black"/>
                </a:solidFill>
              </a:rPr>
              <a:t>Karkovska</a:t>
            </a:r>
            <a:r>
              <a:rPr lang="en-GB" dirty="0">
                <a:solidFill>
                  <a:prstClr val="black"/>
                </a:solidFill>
              </a:rPr>
              <a:t>, T. </a:t>
            </a:r>
            <a:r>
              <a:rPr lang="en-GB" dirty="0" err="1">
                <a:solidFill>
                  <a:prstClr val="black"/>
                </a:solidFill>
              </a:rPr>
              <a:t>Prokopiv</a:t>
            </a:r>
            <a:r>
              <a:rPr lang="en-GB" dirty="0">
                <a:solidFill>
                  <a:prstClr val="black"/>
                </a:solidFill>
              </a:rPr>
              <a:t>, T. Kavetskyy, W. </a:t>
            </a:r>
            <a:r>
              <a:rPr lang="en-GB" dirty="0" err="1">
                <a:solidFill>
                  <a:prstClr val="black"/>
                </a:solidFill>
              </a:rPr>
              <a:t>Sibirnyj</a:t>
            </a:r>
            <a:r>
              <a:rPr lang="en-GB" dirty="0">
                <a:solidFill>
                  <a:prstClr val="black"/>
                </a:solidFill>
              </a:rPr>
              <a:t>, M. Gonchar. D-lactate-selective amperometric biosensor based on the mitochondrial fraction of Ogataea polymorpha recombinant cells // Yeast, 2019, V.36, #5, P.341-348. (IF = 2.283, Scopus, WoS, Q2), https://doi.org/10.1002/yea.3372</a:t>
            </a:r>
          </a:p>
          <a:p>
            <a:endParaRPr lang="uk-UA" dirty="0" smtClean="0">
              <a:solidFill>
                <a:prstClr val="black"/>
              </a:solidFill>
            </a:endParaRPr>
          </a:p>
          <a:p>
            <a:r>
              <a:rPr lang="en-GB" dirty="0" smtClean="0">
                <a:solidFill>
                  <a:prstClr val="black"/>
                </a:solidFill>
              </a:rPr>
              <a:t>49</a:t>
            </a:r>
            <a:r>
              <a:rPr lang="en-GB" dirty="0">
                <a:solidFill>
                  <a:prstClr val="black"/>
                </a:solidFill>
              </a:rPr>
              <a:t>. L. </a:t>
            </a:r>
            <a:r>
              <a:rPr lang="en-GB" dirty="0" err="1">
                <a:solidFill>
                  <a:prstClr val="black"/>
                </a:solidFill>
              </a:rPr>
              <a:t>Shkotova</a:t>
            </a:r>
            <a:r>
              <a:rPr lang="en-GB" dirty="0">
                <a:solidFill>
                  <a:prstClr val="black"/>
                </a:solidFill>
              </a:rPr>
              <a:t>, A. </a:t>
            </a:r>
            <a:r>
              <a:rPr lang="en-GB" dirty="0" err="1">
                <a:solidFill>
                  <a:prstClr val="black"/>
                </a:solidFill>
              </a:rPr>
              <a:t>Bohush</a:t>
            </a:r>
            <a:r>
              <a:rPr lang="en-GB" dirty="0">
                <a:solidFill>
                  <a:prstClr val="black"/>
                </a:solidFill>
              </a:rPr>
              <a:t>, I. </a:t>
            </a:r>
            <a:r>
              <a:rPr lang="en-GB" dirty="0" err="1">
                <a:solidFill>
                  <a:prstClr val="black"/>
                </a:solidFill>
              </a:rPr>
              <a:t>Voloshina</a:t>
            </a:r>
            <a:r>
              <a:rPr lang="en-GB" dirty="0">
                <a:solidFill>
                  <a:prstClr val="black"/>
                </a:solidFill>
              </a:rPr>
              <a:t>, O. Smutok, S. </a:t>
            </a:r>
            <a:r>
              <a:rPr lang="en-GB" dirty="0" err="1">
                <a:solidFill>
                  <a:prstClr val="black"/>
                </a:solidFill>
              </a:rPr>
              <a:t>Dzyadevych</a:t>
            </a:r>
            <a:r>
              <a:rPr lang="en-GB" dirty="0">
                <a:solidFill>
                  <a:prstClr val="black"/>
                </a:solidFill>
              </a:rPr>
              <a:t>. Amperometric biosensor modified with platinum and palladium nanoparticles for detection of lactate concentrations in wine // SN Applied Sciences, 2019, V.1, P.306. (Scopus, WoS), https://doi.org/10.1007/s42452-019-0315-9</a:t>
            </a:r>
          </a:p>
          <a:p>
            <a:endParaRPr lang="uk-UA" dirty="0" smtClean="0">
              <a:solidFill>
                <a:prstClr val="black"/>
              </a:solidFill>
            </a:endParaRPr>
          </a:p>
          <a:p>
            <a:r>
              <a:rPr lang="en-GB" dirty="0" smtClean="0">
                <a:solidFill>
                  <a:prstClr val="black"/>
                </a:solidFill>
              </a:rPr>
              <a:t>50</a:t>
            </a:r>
            <a:r>
              <a:rPr lang="en-GB" dirty="0">
                <a:solidFill>
                  <a:prstClr val="black"/>
                </a:solidFill>
              </a:rPr>
              <a:t>. T.S. Kavetskyy, Y.Y. Kukhazh, K.V. Zubrytska, R.I. Khalilov, O.V. Smutok, O.M. Demkiv, O. Šauša, H. Švajdlenková, M.V. Gonchar. Construction of amperometric laccase-based biosensors using the ureasil and photocross-linked polymers // Advances in Biology &amp; Earth Sciences, 2019, V.4, #3, </a:t>
            </a:r>
            <a:r>
              <a:rPr lang="en-GB" dirty="0" smtClean="0">
                <a:solidFill>
                  <a:prstClr val="black"/>
                </a:solidFill>
              </a:rPr>
              <a:t>P.137-149,</a:t>
            </a:r>
            <a:r>
              <a:rPr lang="uk-UA" dirty="0" smtClean="0">
                <a:solidFill>
                  <a:prstClr val="black"/>
                </a:solidFill>
              </a:rPr>
              <a:t> </a:t>
            </a:r>
            <a:r>
              <a:rPr lang="en-GB" dirty="0" smtClean="0">
                <a:solidFill>
                  <a:prstClr val="black"/>
                </a:solidFill>
              </a:rPr>
              <a:t>http</a:t>
            </a:r>
            <a:r>
              <a:rPr lang="en-GB" dirty="0">
                <a:solidFill>
                  <a:prstClr val="black"/>
                </a:solidFill>
              </a:rPr>
              <a:t>://</a:t>
            </a:r>
            <a:r>
              <a:rPr lang="en-GB" dirty="0" smtClean="0">
                <a:solidFill>
                  <a:prstClr val="black"/>
                </a:solidFill>
              </a:rPr>
              <a:t>jomardpublishing.com/UploadFiles/Files/journals/ABES/V4N3/Kavetskyy%20et%20al.pdf</a:t>
            </a:r>
            <a:endParaRPr lang="en-GB" dirty="0">
              <a:solidFill>
                <a:prstClr val="black"/>
              </a:solidFill>
            </a:endParaRPr>
          </a:p>
          <a:p>
            <a:endParaRPr lang="uk-UA" dirty="0" smtClean="0">
              <a:solidFill>
                <a:prstClr val="black"/>
              </a:solidFill>
            </a:endParaRPr>
          </a:p>
          <a:p>
            <a:r>
              <a:rPr lang="en-GB" dirty="0" smtClean="0">
                <a:solidFill>
                  <a:prstClr val="black"/>
                </a:solidFill>
              </a:rPr>
              <a:t>51</a:t>
            </a:r>
            <a:r>
              <a:rPr lang="en-GB" dirty="0">
                <a:solidFill>
                  <a:prstClr val="black"/>
                </a:solidFill>
              </a:rPr>
              <a:t>. T. Kavetskyy, O. Smutok, O. Demkiv, Y. Kukhazh, N. Stasyuk, E. Leonenko, A. Kiv, Y. Kobayashi, A. Kinomura, O. Šauša, M. Gonchar, E. Katz. Improvement of laccase biosensor characteristics using sulfur-doped TiO</a:t>
            </a:r>
            <a:r>
              <a:rPr lang="en-GB" baseline="-25000" dirty="0">
                <a:solidFill>
                  <a:prstClr val="black"/>
                </a:solidFill>
              </a:rPr>
              <a:t>2</a:t>
            </a:r>
            <a:r>
              <a:rPr lang="en-GB" dirty="0">
                <a:solidFill>
                  <a:prstClr val="black"/>
                </a:solidFill>
              </a:rPr>
              <a:t> nanoparticles // Bioelectrochemistry, 2022, V.147, P.108215(1-8). (IF = 5.760, Scopus, WoS, Q2), https://doi.org/10.1016/j.bioelechem.2022.108215</a:t>
            </a:r>
          </a:p>
        </p:txBody>
      </p:sp>
    </p:spTree>
    <p:extLst>
      <p:ext uri="{BB962C8B-B14F-4D97-AF65-F5344CB8AC3E}">
        <p14:creationId xmlns:p14="http://schemas.microsoft.com/office/powerpoint/2010/main" val="236858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564904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</a:t>
            </a: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GB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305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7066" y="61164"/>
            <a:ext cx="50336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>
                <a:solidFill>
                  <a:srgbClr val="0000CC"/>
                </a:solidFill>
              </a:rPr>
              <a:t>ОСНОВНІ ВИКОНАВЦІ </a:t>
            </a:r>
            <a:r>
              <a:rPr lang="uk-UA" sz="2800" b="1" dirty="0" smtClean="0">
                <a:solidFill>
                  <a:srgbClr val="0000CC"/>
                </a:solidFill>
              </a:rPr>
              <a:t>ПРОЄКТУ</a:t>
            </a:r>
            <a:endParaRPr lang="uk-UA" sz="2800" dirty="0">
              <a:solidFill>
                <a:srgbClr val="0000CC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713" y="572524"/>
            <a:ext cx="6696744" cy="6227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866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8891" y="188640"/>
            <a:ext cx="86409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400" b="1" dirty="0" smtClean="0">
                <a:solidFill>
                  <a:srgbClr val="0000CC"/>
                </a:solidFill>
              </a:rPr>
              <a:t>Мета і завдання, на вирішення яких спрямовано проєкт:</a:t>
            </a:r>
          </a:p>
          <a:p>
            <a:pPr algn="just"/>
            <a:r>
              <a:rPr lang="uk-UA" sz="2000" b="1" dirty="0" smtClean="0"/>
              <a:t>Метою проєкту </a:t>
            </a:r>
            <a:r>
              <a:rPr lang="uk-UA" sz="2000" dirty="0"/>
              <a:t>є розробка нових високопродуктивних лабораторних прототипів біореакторів для усунення ксеноестрогенів та біосенсорів для моніторингу ефективності цього процесу на основі нових нанокомпозитних полімерних матеріалів в якості матриць. </a:t>
            </a:r>
            <a:endParaRPr lang="uk-UA" sz="2000" dirty="0" smtClean="0"/>
          </a:p>
          <a:p>
            <a:pPr algn="just"/>
            <a:r>
              <a:rPr lang="uk-UA" sz="2000" b="1" dirty="0" smtClean="0"/>
              <a:t>Основними </a:t>
            </a:r>
            <a:r>
              <a:rPr lang="uk-UA" sz="2000" b="1" dirty="0"/>
              <a:t>завданнями </a:t>
            </a:r>
            <a:r>
              <a:rPr lang="uk-UA" sz="2000" b="1" dirty="0" smtClean="0"/>
              <a:t>проєкту </a:t>
            </a:r>
            <a:r>
              <a:rPr lang="uk-UA" sz="2000" dirty="0"/>
              <a:t>є:</a:t>
            </a:r>
          </a:p>
          <a:p>
            <a:pPr algn="just"/>
            <a:r>
              <a:rPr lang="uk-UA" sz="2000" dirty="0"/>
              <a:t>1) провести синтез та дослідити структурно-морфлогічні характеристики нових уреасил-вмісних композитів з наноносіями різної природи іммобілізованими в середині матриці, а також композитних мембран на основі Нафіону модифікованого допуванням наночастинок ТіО</a:t>
            </a:r>
            <a:r>
              <a:rPr lang="uk-UA" sz="2000" baseline="-25000" dirty="0"/>
              <a:t>2</a:t>
            </a:r>
            <a:r>
              <a:rPr lang="uk-UA" sz="2000" dirty="0"/>
              <a:t>;</a:t>
            </a:r>
          </a:p>
          <a:p>
            <a:pPr algn="just"/>
            <a:r>
              <a:rPr lang="uk-UA" sz="2000" dirty="0"/>
              <a:t>2) оптимізувати схеми іммобілізації всіх компонентів біорозпізнаючих мембран біореакторів та біосенсорів (наноматеріали, фермент, композити та полімери) та дослідити ефективність біоремедіації ксеноестрогенів на модельних зразках;</a:t>
            </a:r>
          </a:p>
          <a:p>
            <a:pPr algn="just"/>
            <a:r>
              <a:rPr lang="uk-UA" sz="2000" dirty="0"/>
              <a:t>3) дослідити операційні параметри розроблених лабораторних прототипів біореакторів та амперометричних біосенсорів на основі лаккази та нанокомпозитних полімерних матриць і провести їх тестування на зразках стічних вод</a:t>
            </a:r>
            <a:r>
              <a:rPr lang="uk-UA" sz="2000" dirty="0" smtClean="0"/>
              <a:t>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77634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6792" y="81969"/>
            <a:ext cx="864096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400" b="1" dirty="0" smtClean="0">
                <a:solidFill>
                  <a:srgbClr val="0000CC"/>
                </a:solidFill>
              </a:rPr>
              <a:t>Короткий опис одержаного наукового результату:</a:t>
            </a:r>
          </a:p>
          <a:p>
            <a:pPr algn="just"/>
            <a:r>
              <a:rPr lang="uk-UA" sz="2000" dirty="0" smtClean="0"/>
              <a:t>Синтезовано </a:t>
            </a:r>
            <a:r>
              <a:rPr lang="uk-UA" sz="2000" dirty="0"/>
              <a:t>нові органічно-неорганічні полімерні композиційні матеріали з халькогенідними та металевими наноносіями (наночастинки срібла зв’язані на їх поверхні та наночастинки золота іммобілізовані в середині матриці), та нові композитні мембрани на основі Нафіону і модифікованих допуванням наночастинок діоксиду титану сульфуром для конструювання хемо та біосенсорів для аналізу ксеноестрогенів. Досліджено основні операційні параметри ензимних біоелектродів, створених із використанням наномедіаторів електронного перенесення та мікробної </a:t>
            </a:r>
            <a:r>
              <a:rPr lang="uk-UA" sz="2000" dirty="0" smtClean="0"/>
              <a:t>лаккази.</a:t>
            </a:r>
          </a:p>
          <a:p>
            <a:pPr algn="just"/>
            <a:r>
              <a:rPr lang="uk-UA" sz="2400" b="1" dirty="0" smtClean="0">
                <a:solidFill>
                  <a:srgbClr val="0000CC"/>
                </a:solidFill>
              </a:rPr>
              <a:t>Науковий рівень і новизна одержаного наукового результату:</a:t>
            </a:r>
          </a:p>
          <a:p>
            <a:pPr algn="just"/>
            <a:r>
              <a:rPr lang="uk-UA" sz="2000" dirty="0"/>
              <a:t>Запропоновано оригінальну схему формування біонаномембрани сенсора, що включає поєднання полімеру з </a:t>
            </a:r>
            <a:r>
              <a:rPr lang="uk-UA" sz="2000" dirty="0" err="1"/>
              <a:t>сульфонатними</a:t>
            </a:r>
            <a:r>
              <a:rPr lang="uk-UA" sz="2000" dirty="0"/>
              <a:t> групами із наночастинками ТіО</a:t>
            </a:r>
            <a:r>
              <a:rPr lang="uk-UA" sz="2000" baseline="-25000" dirty="0"/>
              <a:t>2</a:t>
            </a:r>
            <a:r>
              <a:rPr lang="uk-UA" sz="2000" dirty="0"/>
              <a:t>, що містять </a:t>
            </a:r>
            <a:r>
              <a:rPr lang="uk-UA" sz="2000" dirty="0" err="1"/>
              <a:t>сульфур</a:t>
            </a:r>
            <a:r>
              <a:rPr lang="uk-UA" sz="2000" dirty="0"/>
              <a:t>, яка сприяє кращому утриманню ферменту всередині </a:t>
            </a:r>
            <a:r>
              <a:rPr lang="uk-UA" sz="2000" dirty="0" err="1"/>
              <a:t>нанополімерної</a:t>
            </a:r>
            <a:r>
              <a:rPr lang="uk-UA" sz="2000" dirty="0"/>
              <a:t> плівки. Оптимізовано умови іммобілізації лаккази на поверхні кульок </a:t>
            </a:r>
            <a:r>
              <a:rPr lang="uk-UA" sz="2000" dirty="0" err="1"/>
              <a:t>хітозану</a:t>
            </a:r>
            <a:r>
              <a:rPr lang="uk-UA" sz="2000" dirty="0"/>
              <a:t> (в якості носія) за допомогою зшивок </a:t>
            </a:r>
            <a:r>
              <a:rPr lang="uk-UA" sz="2000" dirty="0" err="1"/>
              <a:t>глутарового</a:t>
            </a:r>
            <a:r>
              <a:rPr lang="uk-UA" sz="2000" dirty="0"/>
              <a:t> альдегіду. На основі отриманого біонанокомпозиту сконструйовано лабораторний прототип </a:t>
            </a:r>
            <a:r>
              <a:rPr lang="uk-UA" sz="2000" dirty="0" err="1"/>
              <a:t>колонковидного</a:t>
            </a:r>
            <a:r>
              <a:rPr lang="uk-UA" sz="2000" dirty="0"/>
              <a:t> біореактора для ефективної біодеградації бісфенолу А та </a:t>
            </a:r>
            <a:r>
              <a:rPr lang="uk-UA" sz="2000" dirty="0" err="1"/>
              <a:t>диклофенаку</a:t>
            </a:r>
            <a:r>
              <a:rPr lang="uk-UA" sz="2000" dirty="0"/>
              <a:t>. Продемонстровано, що ефективність біоремедіації обох ксенобіотиків у </a:t>
            </a:r>
            <a:r>
              <a:rPr lang="uk-UA" sz="2000" dirty="0" err="1"/>
              <a:t>біореакторі</a:t>
            </a:r>
            <a:r>
              <a:rPr lang="uk-UA" sz="2000" dirty="0"/>
              <a:t> залежить від кількості іммобілізованого ферменту та наявності </a:t>
            </a:r>
            <a:r>
              <a:rPr lang="en-GB" sz="2000" dirty="0"/>
              <a:t>ABTS </a:t>
            </a:r>
            <a:r>
              <a:rPr lang="uk-UA" sz="2000" dirty="0"/>
              <a:t>в якості медіатора електронного </a:t>
            </a:r>
            <a:r>
              <a:rPr lang="uk-UA" sz="2000" dirty="0" smtClean="0"/>
              <a:t>переносу.</a:t>
            </a:r>
          </a:p>
        </p:txBody>
      </p:sp>
    </p:spTree>
    <p:extLst>
      <p:ext uri="{BB962C8B-B14F-4D97-AF65-F5344CB8AC3E}">
        <p14:creationId xmlns:p14="http://schemas.microsoft.com/office/powerpoint/2010/main" val="226719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262389"/>
            <a:ext cx="813690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0000CC"/>
                </a:solidFill>
              </a:rPr>
              <a:t>Практична значимість одержаного наукового результату:</a:t>
            </a:r>
          </a:p>
          <a:p>
            <a:pPr algn="just"/>
            <a:r>
              <a:rPr lang="uk-UA" sz="2000" dirty="0" smtClean="0"/>
              <a:t>Розроблені біосенсори здешевлюють, спрощують та  покращують процедуру виявлення токсичних для людини речовин та не мають аналогів в Україні. Прогнозована ціна кінцевого біоаналітичного продукту (біосенсора) є суттєво нижчою у порівнянні із відомими комерційними підходами аналізу цих речовин.</a:t>
            </a:r>
          </a:p>
          <a:p>
            <a:pPr algn="just"/>
            <a:r>
              <a:rPr lang="uk-UA" sz="2000" dirty="0" smtClean="0"/>
              <a:t>Сконструйовано лабораторний прототип біореактора на основі </a:t>
            </a:r>
            <a:r>
              <a:rPr lang="uk-UA" sz="2000" dirty="0" err="1" smtClean="0"/>
              <a:t>хітозанових</a:t>
            </a:r>
            <a:r>
              <a:rPr lang="uk-UA" sz="2000" dirty="0" smtClean="0"/>
              <a:t> кульок з </a:t>
            </a:r>
            <a:r>
              <a:rPr lang="uk-UA" sz="2000" dirty="0" err="1" smtClean="0"/>
              <a:t>інкапсульованим</a:t>
            </a:r>
            <a:r>
              <a:rPr lang="uk-UA" sz="2000" dirty="0" smtClean="0"/>
              <a:t> біоелементом: лакказа-Fe</a:t>
            </a:r>
            <a:r>
              <a:rPr lang="uk-UA" sz="2000" baseline="-25000" dirty="0" smtClean="0"/>
              <a:t>3</a:t>
            </a:r>
            <a:r>
              <a:rPr lang="uk-UA" sz="2000" dirty="0" smtClean="0"/>
              <a:t>O</a:t>
            </a:r>
            <a:r>
              <a:rPr lang="uk-UA" sz="2000" baseline="-25000" dirty="0" smtClean="0"/>
              <a:t>4</a:t>
            </a:r>
            <a:r>
              <a:rPr lang="uk-UA" sz="2000" dirty="0" smtClean="0"/>
              <a:t> – для деградації </a:t>
            </a:r>
            <a:r>
              <a:rPr lang="uk-UA" sz="2000" dirty="0" err="1" smtClean="0"/>
              <a:t>диклофенаку</a:t>
            </a:r>
            <a:r>
              <a:rPr lang="uk-UA" sz="2000" dirty="0" smtClean="0"/>
              <a:t> (ДФ), який може успішно використовуватись для біодеградації ксенобіотиків (ДФ) у модельних розчинах.</a:t>
            </a:r>
          </a:p>
          <a:p>
            <a:pPr algn="just"/>
            <a:endParaRPr lang="uk-UA" sz="2400" b="1" dirty="0" smtClean="0">
              <a:solidFill>
                <a:srgbClr val="0000CC"/>
              </a:solidFill>
            </a:endParaRPr>
          </a:p>
          <a:p>
            <a:pPr algn="just"/>
            <a:r>
              <a:rPr lang="uk-UA" sz="2400" b="1" dirty="0" smtClean="0">
                <a:solidFill>
                  <a:srgbClr val="0000CC"/>
                </a:solidFill>
              </a:rPr>
              <a:t>Впровадження/практичне застосування:</a:t>
            </a:r>
          </a:p>
          <a:p>
            <a:pPr algn="just"/>
            <a:r>
              <a:rPr lang="uk-UA" sz="2000" dirty="0" smtClean="0"/>
              <a:t>Результати НДР використані співробітниками відділу аналітичної біотехнології Інституту біології клітини НАН України під час проведення експериментальних та теоретичних досліджень полімерних композиційних матеріалів із включеними металевими наночастинками для конструювання амперометричних біосенсорів (</a:t>
            </a:r>
            <a:r>
              <a:rPr lang="uk-UA" sz="2000" dirty="0" err="1" smtClean="0"/>
              <a:t>АКТи</a:t>
            </a:r>
            <a:r>
              <a:rPr lang="uk-UA" sz="2000" dirty="0" smtClean="0"/>
              <a:t> про впровадження результатів НДР від 25.11.2019 р., 14.12.2020 </a:t>
            </a:r>
            <a:r>
              <a:rPr lang="uk-UA" sz="2000" dirty="0" err="1" smtClean="0"/>
              <a:t>р</a:t>
            </a:r>
            <a:r>
              <a:rPr lang="uk-UA" sz="2000" dirty="0" smtClean="0"/>
              <a:t>., 15.12.2021 </a:t>
            </a:r>
            <a:r>
              <a:rPr lang="uk-UA" sz="2000" dirty="0" err="1" smtClean="0"/>
              <a:t>р</a:t>
            </a:r>
            <a:r>
              <a:rPr lang="uk-UA" sz="2000" dirty="0" smtClean="0"/>
              <a:t>.).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1165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0000CC"/>
                </a:solidFill>
              </a:rPr>
              <a:t>Веб-посилання </a:t>
            </a:r>
            <a:r>
              <a:rPr lang="uk-UA" sz="2400" b="1" dirty="0">
                <a:solidFill>
                  <a:srgbClr val="0000CC"/>
                </a:solidFill>
              </a:rPr>
              <a:t>на відповідний </a:t>
            </a:r>
            <a:r>
              <a:rPr lang="uk-UA" sz="2400" b="1" dirty="0" smtClean="0">
                <a:solidFill>
                  <a:srgbClr val="0000CC"/>
                </a:solidFill>
              </a:rPr>
              <a:t>доробок авторів роботи:</a:t>
            </a:r>
            <a:endParaRPr lang="uk-UA" sz="2400" b="1" dirty="0">
              <a:solidFill>
                <a:srgbClr val="0000CC"/>
              </a:solidFill>
            </a:endParaRPr>
          </a:p>
          <a:p>
            <a:r>
              <a:rPr lang="uk-UA" b="1" i="1" dirty="0"/>
              <a:t>Статті:</a:t>
            </a:r>
          </a:p>
          <a:p>
            <a:r>
              <a:rPr lang="uk-UA" dirty="0" smtClean="0"/>
              <a:t>1. </a:t>
            </a:r>
            <a:r>
              <a:rPr lang="en-GB" dirty="0" smtClean="0"/>
              <a:t>O</a:t>
            </a:r>
            <a:r>
              <a:rPr lang="en-GB" dirty="0"/>
              <a:t>. Smutok, T. Kavetskyy, M. Gonchar, E. Katz. Microbial L- and D-lactate selective oxidoreductases as a very prospective but still uncommon tool in commercial biosensorics // </a:t>
            </a:r>
            <a:r>
              <a:rPr lang="en-GB" dirty="0" err="1"/>
              <a:t>ChemElectroChem</a:t>
            </a:r>
            <a:r>
              <a:rPr lang="en-GB" dirty="0"/>
              <a:t>, 2021, V.8, P.1-8. (IF = 4.590, Scopus, WoS, Q1), https://doi.org/10.1002/celc.202101149 </a:t>
            </a:r>
            <a:r>
              <a:rPr lang="uk-UA" dirty="0" smtClean="0"/>
              <a:t> </a:t>
            </a:r>
          </a:p>
          <a:p>
            <a:endParaRPr lang="en-GB" dirty="0"/>
          </a:p>
          <a:p>
            <a:r>
              <a:rPr lang="en-GB" dirty="0"/>
              <a:t>2. A.-M. Wu, C. </a:t>
            </a:r>
            <a:r>
              <a:rPr lang="en-GB" dirty="0" err="1"/>
              <a:t>Bisignano</a:t>
            </a:r>
            <a:r>
              <a:rPr lang="en-GB" dirty="0"/>
              <a:t>, S.L. James, … T. Kavetskyy, et al. Global, regional, and national burden of bone fractures in 204 countries and territories, 1990-2019: a systematic analysis from the Global Burden of Disease Study 2019 // Lancet Healthy </a:t>
            </a:r>
            <a:r>
              <a:rPr lang="en-GB" dirty="0" err="1"/>
              <a:t>Longev</a:t>
            </a:r>
            <a:r>
              <a:rPr lang="en-GB" dirty="0"/>
              <a:t>., 2021, V.2, P.e580-e592. (Scopus; Open Access</a:t>
            </a:r>
            <a:r>
              <a:rPr lang="en-GB" dirty="0" smtClean="0"/>
              <a:t>),</a:t>
            </a:r>
            <a:r>
              <a:rPr lang="uk-UA" dirty="0" smtClean="0"/>
              <a:t> </a:t>
            </a:r>
            <a:r>
              <a:rPr lang="en-GB" dirty="0" smtClean="0"/>
              <a:t>https</a:t>
            </a:r>
            <a:r>
              <a:rPr lang="en-GB" dirty="0"/>
              <a:t>://doi.org/10.1016/S2666-7568(21)00172-0 </a:t>
            </a:r>
          </a:p>
          <a:p>
            <a:endParaRPr lang="uk-UA" dirty="0" smtClean="0"/>
          </a:p>
          <a:p>
            <a:r>
              <a:rPr lang="en-GB" dirty="0" smtClean="0"/>
              <a:t>3</a:t>
            </a:r>
            <a:r>
              <a:rPr lang="en-GB" dirty="0"/>
              <a:t>. Z. </a:t>
            </a:r>
            <a:r>
              <a:rPr lang="en-GB" dirty="0" err="1"/>
              <a:t>Guo</a:t>
            </a:r>
            <a:r>
              <a:rPr lang="en-GB" dirty="0"/>
              <a:t>, O. Smutok, W. Johnston, P. Walden, J. </a:t>
            </a:r>
            <a:r>
              <a:rPr lang="en-GB" dirty="0" err="1"/>
              <a:t>Ungerer</a:t>
            </a:r>
            <a:r>
              <a:rPr lang="en-GB" dirty="0"/>
              <a:t>, T. Peat, J. Newman, J. Parker, T. </a:t>
            </a:r>
            <a:r>
              <a:rPr lang="en-GB" dirty="0" err="1"/>
              <a:t>Nebl</a:t>
            </a:r>
            <a:r>
              <a:rPr lang="en-GB" dirty="0"/>
              <a:t>, C. Hepburn, A. </a:t>
            </a:r>
            <a:r>
              <a:rPr lang="en-GB" dirty="0" err="1"/>
              <a:t>Melman</a:t>
            </a:r>
            <a:r>
              <a:rPr lang="en-GB" dirty="0"/>
              <a:t>, R. </a:t>
            </a:r>
            <a:r>
              <a:rPr lang="en-GB" dirty="0" err="1"/>
              <a:t>Suderman</a:t>
            </a:r>
            <a:r>
              <a:rPr lang="en-GB" dirty="0"/>
              <a:t>, E. Katz, K. </a:t>
            </a:r>
            <a:r>
              <a:rPr lang="en-GB" dirty="0" err="1"/>
              <a:t>Alexandrov</a:t>
            </a:r>
            <a:r>
              <a:rPr lang="en-GB" dirty="0"/>
              <a:t>. Design of methotrexate-controlled chemical dimerization system and its use in bio-electronic devices // Nature Commun., 2021, V.12, P.7137. (IF = 14.919, Scopus, WoS, Q1), https://doi.org/10.1038/s41467-021-27184-w  </a:t>
            </a:r>
          </a:p>
          <a:p>
            <a:endParaRPr lang="uk-UA" dirty="0" smtClean="0"/>
          </a:p>
          <a:p>
            <a:r>
              <a:rPr lang="en-GB" dirty="0" smtClean="0"/>
              <a:t>4</a:t>
            </a:r>
            <a:r>
              <a:rPr lang="en-GB" dirty="0"/>
              <a:t>. B. </a:t>
            </a:r>
            <a:r>
              <a:rPr lang="en-GB" dirty="0" err="1"/>
              <a:t>Gholipour</a:t>
            </a:r>
            <a:r>
              <a:rPr lang="en-GB" dirty="0"/>
              <a:t>, S. </a:t>
            </a:r>
            <a:r>
              <a:rPr lang="en-GB" dirty="0" err="1"/>
              <a:t>Shojaei</a:t>
            </a:r>
            <a:r>
              <a:rPr lang="en-GB" dirty="0"/>
              <a:t>, S. </a:t>
            </a:r>
            <a:r>
              <a:rPr lang="en-GB" dirty="0" err="1"/>
              <a:t>Rostamnia</a:t>
            </a:r>
            <a:r>
              <a:rPr lang="en-GB" dirty="0"/>
              <a:t>, M.R. </a:t>
            </a:r>
            <a:r>
              <a:rPr lang="en-GB" dirty="0" err="1"/>
              <a:t>Naimi</a:t>
            </a:r>
            <a:r>
              <a:rPr lang="en-GB" dirty="0"/>
              <a:t>-Jamal, D. Kim, T. Kavetskyy, N. </a:t>
            </a:r>
            <a:r>
              <a:rPr lang="en-GB" dirty="0" err="1"/>
              <a:t>Nouruzi</a:t>
            </a:r>
            <a:r>
              <a:rPr lang="en-GB" dirty="0"/>
              <a:t>, H.W. Jang, R.S. </a:t>
            </a:r>
            <a:r>
              <a:rPr lang="en-GB" dirty="0" err="1"/>
              <a:t>Varma</a:t>
            </a:r>
            <a:r>
              <a:rPr lang="en-GB" dirty="0"/>
              <a:t>, M. </a:t>
            </a:r>
            <a:r>
              <a:rPr lang="en-GB" dirty="0" err="1"/>
              <a:t>Shokouhimehr</a:t>
            </a:r>
            <a:r>
              <a:rPr lang="en-GB" dirty="0"/>
              <a:t>. Metal-free nanostructured catalysts: sustainable driving forces for organic transformations // Green Chem., 2021, V.23, P.6223-6272.(IF=10.182,Scopus,WoS,Q1), https://doi.org/10.1039/d1gc01366a </a:t>
            </a:r>
          </a:p>
        </p:txBody>
      </p:sp>
    </p:spTree>
    <p:extLst>
      <p:ext uri="{BB962C8B-B14F-4D97-AF65-F5344CB8AC3E}">
        <p14:creationId xmlns:p14="http://schemas.microsoft.com/office/powerpoint/2010/main" val="79593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160" y="117693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5. E.A. Cromwell, J.C.P. Osborne, T.R. </a:t>
            </a:r>
            <a:r>
              <a:rPr lang="en-GB" dirty="0" err="1"/>
              <a:t>Unnasch</a:t>
            </a:r>
            <a:r>
              <a:rPr lang="en-GB" dirty="0"/>
              <a:t>, … T. Kavetskyy, et al. Predicting the environmental suitability for </a:t>
            </a:r>
            <a:r>
              <a:rPr lang="en-GB" dirty="0" err="1"/>
              <a:t>onchocerciasis</a:t>
            </a:r>
            <a:r>
              <a:rPr lang="en-GB" dirty="0"/>
              <a:t> in Africa as an aid to elimination planning // </a:t>
            </a:r>
            <a:r>
              <a:rPr lang="en-GB" dirty="0" err="1"/>
              <a:t>PLoS</a:t>
            </a:r>
            <a:r>
              <a:rPr lang="en-GB" dirty="0"/>
              <a:t> </a:t>
            </a:r>
            <a:r>
              <a:rPr lang="en-GB" dirty="0" err="1"/>
              <a:t>Negl</a:t>
            </a:r>
            <a:r>
              <a:rPr lang="en-GB" dirty="0"/>
              <a:t>. Trop. Dis., 2021, V.15, #7, P.e0008824(1-23). (IF = 4.33, Scopus, WoS, Q1), https://doi.org/10.1371/journal.pntd.0008824 </a:t>
            </a:r>
          </a:p>
          <a:p>
            <a:endParaRPr lang="uk-UA" dirty="0" smtClean="0"/>
          </a:p>
          <a:p>
            <a:r>
              <a:rPr lang="en-GB" dirty="0" smtClean="0"/>
              <a:t>6</a:t>
            </a:r>
            <a:r>
              <a:rPr lang="en-GB" dirty="0"/>
              <a:t>. Z. </a:t>
            </a:r>
            <a:r>
              <a:rPr lang="en-GB" dirty="0" err="1"/>
              <a:t>Guo</a:t>
            </a:r>
            <a:r>
              <a:rPr lang="en-GB" dirty="0"/>
              <a:t>, O. Smutok, W. Johnston, C. Ergun </a:t>
            </a:r>
            <a:r>
              <a:rPr lang="en-GB" dirty="0" err="1"/>
              <a:t>Ayva</a:t>
            </a:r>
            <a:r>
              <a:rPr lang="en-GB" dirty="0"/>
              <a:t>, P. Walden, B. </a:t>
            </a:r>
            <a:r>
              <a:rPr lang="en-GB" dirty="0" err="1"/>
              <a:t>McWhinney</a:t>
            </a:r>
            <a:r>
              <a:rPr lang="en-GB" dirty="0"/>
              <a:t>, J. </a:t>
            </a:r>
            <a:r>
              <a:rPr lang="en-GB" dirty="0" err="1"/>
              <a:t>Ungerer</a:t>
            </a:r>
            <a:r>
              <a:rPr lang="en-GB" dirty="0"/>
              <a:t>, A. </a:t>
            </a:r>
            <a:r>
              <a:rPr lang="en-GB" dirty="0" err="1"/>
              <a:t>Melman</a:t>
            </a:r>
            <a:r>
              <a:rPr lang="en-GB" dirty="0"/>
              <a:t>, E. Katz, K. </a:t>
            </a:r>
            <a:r>
              <a:rPr lang="en-GB" dirty="0" err="1"/>
              <a:t>Alexandrov</a:t>
            </a:r>
            <a:r>
              <a:rPr lang="en-GB" dirty="0"/>
              <a:t>. Circular permutated PQQ-glucose dehydrogenase as an ultrasensitive electrochemical biosensor // </a:t>
            </a:r>
            <a:r>
              <a:rPr lang="en-GB" dirty="0" err="1"/>
              <a:t>Angew</a:t>
            </a:r>
            <a:r>
              <a:rPr lang="en-GB" dirty="0"/>
              <a:t>. Chem. Int. Ed., 2021. (IF = 15.336, Scopus, WoS, Q1), https://doi.org/10.1002/anie.202109005    </a:t>
            </a:r>
          </a:p>
          <a:p>
            <a:endParaRPr lang="uk-UA" dirty="0" smtClean="0"/>
          </a:p>
          <a:p>
            <a:r>
              <a:rPr lang="en-GB" dirty="0" smtClean="0"/>
              <a:t>7</a:t>
            </a:r>
            <a:r>
              <a:rPr lang="en-GB" dirty="0"/>
              <a:t>. D. Massana Roquero, O. Smutok, A. Othman, A. </a:t>
            </a:r>
            <a:r>
              <a:rPr lang="en-GB" dirty="0" err="1"/>
              <a:t>Melman</a:t>
            </a:r>
            <a:r>
              <a:rPr lang="en-GB" dirty="0"/>
              <a:t>, E. Katz. “Smart” delivery of monoclonal antibodies from a magnetic responsive </a:t>
            </a:r>
            <a:r>
              <a:rPr lang="en-GB" dirty="0" err="1"/>
              <a:t>microgel</a:t>
            </a:r>
            <a:r>
              <a:rPr lang="en-GB" dirty="0"/>
              <a:t> nanocomposite // ACS Appl. Bio Mater., 2021, V.4, #12, P.8487-8497. (Scopus, WoS, Q1), https://pubs.acs.org/doi/10.1021/acsabm.1c00994</a:t>
            </a:r>
          </a:p>
          <a:p>
            <a:endParaRPr lang="uk-UA" dirty="0" smtClean="0"/>
          </a:p>
          <a:p>
            <a:r>
              <a:rPr lang="en-GB" dirty="0" smtClean="0"/>
              <a:t>8</a:t>
            </a:r>
            <a:r>
              <a:rPr lang="en-GB" dirty="0"/>
              <a:t>. M. </a:t>
            </a:r>
            <a:r>
              <a:rPr lang="en-GB" dirty="0" err="1"/>
              <a:t>Masi</a:t>
            </a:r>
            <a:r>
              <a:rPr lang="en-GB" dirty="0"/>
              <a:t>, P. </a:t>
            </a:r>
            <a:r>
              <a:rPr lang="en-GB" dirty="0" err="1"/>
              <a:t>Bollella</a:t>
            </a:r>
            <a:r>
              <a:rPr lang="en-GB" dirty="0"/>
              <a:t>, O. Smutok, E. Katz. Photo-stimulated self-powered electrochemical system for DNA release // Sens. </a:t>
            </a:r>
            <a:r>
              <a:rPr lang="en-GB" dirty="0" err="1"/>
              <a:t>Actuat</a:t>
            </a:r>
            <a:r>
              <a:rPr lang="en-GB" dirty="0"/>
              <a:t>. Rep., 2021, V.3, P.100058. (Scopus, WoS), https://</a:t>
            </a:r>
            <a:r>
              <a:rPr lang="en-GB" dirty="0" smtClean="0"/>
              <a:t>doi.org/10.1016/j.snr.2021.100058</a:t>
            </a:r>
            <a:endParaRPr lang="uk-UA" dirty="0" smtClean="0"/>
          </a:p>
          <a:p>
            <a:endParaRPr lang="uk-UA" dirty="0"/>
          </a:p>
          <a:p>
            <a:r>
              <a:rPr lang="en-GB" dirty="0"/>
              <a:t> 9. A. </a:t>
            </a:r>
            <a:r>
              <a:rPr lang="en-GB" dirty="0" err="1"/>
              <a:t>Hassankhani</a:t>
            </a:r>
            <a:r>
              <a:rPr lang="en-GB" dirty="0"/>
              <a:t>, B. </a:t>
            </a:r>
            <a:r>
              <a:rPr lang="en-GB" dirty="0" err="1"/>
              <a:t>Gholipour</a:t>
            </a:r>
            <a:r>
              <a:rPr lang="en-GB" dirty="0"/>
              <a:t>, S. </a:t>
            </a:r>
            <a:r>
              <a:rPr lang="en-GB" dirty="0" err="1"/>
              <a:t>Rostamnia</a:t>
            </a:r>
            <a:r>
              <a:rPr lang="en-GB" dirty="0"/>
              <a:t>, N. </a:t>
            </a:r>
            <a:r>
              <a:rPr lang="en-GB" dirty="0" err="1"/>
              <a:t>Nouruzi</a:t>
            </a:r>
            <a:r>
              <a:rPr lang="en-GB" dirty="0"/>
              <a:t>, T. Kavetskyy, R. Khalilov, M. </a:t>
            </a:r>
            <a:r>
              <a:rPr lang="en-GB" dirty="0" err="1"/>
              <a:t>Shokouhimehr</a:t>
            </a:r>
            <a:r>
              <a:rPr lang="en-GB" dirty="0"/>
              <a:t>. Sustainable design and novel synthesis of highly recyclable magnetic carbon containing aromatic sulfonic acid: Fe</a:t>
            </a:r>
            <a:r>
              <a:rPr lang="en-GB" baseline="-25000" dirty="0"/>
              <a:t>3</a:t>
            </a:r>
            <a:r>
              <a:rPr lang="en-GB" dirty="0"/>
              <a:t>O</a:t>
            </a:r>
            <a:r>
              <a:rPr lang="en-GB" baseline="-25000" dirty="0"/>
              <a:t>4</a:t>
            </a:r>
            <a:r>
              <a:rPr lang="en-GB" dirty="0"/>
              <a:t>@C/Ph-SO</a:t>
            </a:r>
            <a:r>
              <a:rPr lang="en-GB" baseline="-25000" dirty="0"/>
              <a:t>3</a:t>
            </a:r>
            <a:r>
              <a:rPr lang="en-GB" dirty="0"/>
              <a:t>H as green solid acid promoted </a:t>
            </a:r>
            <a:r>
              <a:rPr lang="en-GB" dirty="0" err="1"/>
              <a:t>regioselective</a:t>
            </a:r>
            <a:r>
              <a:rPr lang="en-GB" dirty="0"/>
              <a:t> synthesis of </a:t>
            </a:r>
            <a:r>
              <a:rPr lang="en-GB" dirty="0" err="1"/>
              <a:t>tetrazoloquinazolines</a:t>
            </a:r>
            <a:r>
              <a:rPr lang="en-GB" dirty="0"/>
              <a:t> // Appl. Organomet. Chem., 2021, V.35, #10, P.e6346(1-10). (IF = 4.105, Scopus, WoS, Q2), https://</a:t>
            </a:r>
            <a:r>
              <a:rPr lang="en-GB" dirty="0" smtClean="0"/>
              <a:t>doi.org/10.1002/aoc.6346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100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10</a:t>
            </a:r>
            <a:r>
              <a:rPr lang="en-GB" dirty="0"/>
              <a:t>. H. Nosrati, Y. </a:t>
            </a:r>
            <a:r>
              <a:rPr lang="en-GB" dirty="0" err="1"/>
              <a:t>Baghdadchi</a:t>
            </a:r>
            <a:r>
              <a:rPr lang="en-GB" dirty="0"/>
              <a:t>, R. </a:t>
            </a:r>
            <a:r>
              <a:rPr lang="en-GB" dirty="0" err="1"/>
              <a:t>Abbasi</a:t>
            </a:r>
            <a:r>
              <a:rPr lang="en-GB" dirty="0"/>
              <a:t>, M. </a:t>
            </a:r>
            <a:r>
              <a:rPr lang="en-GB" dirty="0" err="1"/>
              <a:t>Barsbay</a:t>
            </a:r>
            <a:r>
              <a:rPr lang="en-GB" dirty="0"/>
              <a:t>, M. </a:t>
            </a:r>
            <a:r>
              <a:rPr lang="en-GB" dirty="0" err="1"/>
              <a:t>Ghaffarlou</a:t>
            </a:r>
            <a:r>
              <a:rPr lang="en-GB" dirty="0"/>
              <a:t>, F. </a:t>
            </a:r>
            <a:r>
              <a:rPr lang="en-GB" dirty="0" err="1"/>
              <a:t>Abhari</a:t>
            </a:r>
            <a:r>
              <a:rPr lang="en-GB" dirty="0"/>
              <a:t>, A. </a:t>
            </a:r>
            <a:r>
              <a:rPr lang="en-GB" dirty="0" err="1"/>
              <a:t>Mohammadi</a:t>
            </a:r>
            <a:r>
              <a:rPr lang="en-GB" dirty="0"/>
              <a:t>, T. Kavetskyy, S. </a:t>
            </a:r>
            <a:r>
              <a:rPr lang="en-GB" dirty="0" err="1"/>
              <a:t>Bochani</a:t>
            </a:r>
            <a:r>
              <a:rPr lang="en-GB" dirty="0"/>
              <a:t>, H. </a:t>
            </a:r>
            <a:r>
              <a:rPr lang="en-GB" dirty="0" err="1"/>
              <a:t>Rezaeejam</a:t>
            </a:r>
            <a:r>
              <a:rPr lang="en-GB" dirty="0"/>
              <a:t>, S. Davaran, H. </a:t>
            </a:r>
            <a:r>
              <a:rPr lang="en-GB" dirty="0" err="1"/>
              <a:t>Danafar</a:t>
            </a:r>
            <a:r>
              <a:rPr lang="en-GB" dirty="0"/>
              <a:t>. Iron oxide and gold bimetallic radiosensitizers for synchronous </a:t>
            </a:r>
            <a:r>
              <a:rPr lang="en-GB" dirty="0" err="1"/>
              <a:t>tumor</a:t>
            </a:r>
            <a:r>
              <a:rPr lang="en-GB" dirty="0"/>
              <a:t> chemoradiationtherapy in 4T1 breast cancer murine model // J. Mater. Chem. B, 2021, V.9, P.4510-4522. (IF = 5.344, Scopus,WoS,Q1), https://doi.org/10.1039/d0tb02561e</a:t>
            </a:r>
          </a:p>
          <a:p>
            <a:endParaRPr lang="uk-UA" dirty="0" smtClean="0"/>
          </a:p>
          <a:p>
            <a:r>
              <a:rPr lang="en-GB" dirty="0" smtClean="0"/>
              <a:t>11</a:t>
            </a:r>
            <a:r>
              <a:rPr lang="en-GB" dirty="0"/>
              <a:t>. A. Eftekhari, A. </a:t>
            </a:r>
            <a:r>
              <a:rPr lang="en-GB" dirty="0" err="1"/>
              <a:t>Arjmand</a:t>
            </a:r>
            <a:r>
              <a:rPr lang="en-GB" dirty="0"/>
              <a:t>, A. </a:t>
            </a:r>
            <a:r>
              <a:rPr lang="en-GB" dirty="0" err="1"/>
              <a:t>Asheghvatan</a:t>
            </a:r>
            <a:r>
              <a:rPr lang="en-GB" dirty="0"/>
              <a:t>, H. Švajdlenková, O. Šauša, H. </a:t>
            </a:r>
            <a:r>
              <a:rPr lang="en-GB" dirty="0" err="1"/>
              <a:t>Abiyev</a:t>
            </a:r>
            <a:r>
              <a:rPr lang="en-GB" dirty="0"/>
              <a:t>, E. </a:t>
            </a:r>
            <a:r>
              <a:rPr lang="en-GB" dirty="0" err="1"/>
              <a:t>Ahmadian</a:t>
            </a:r>
            <a:r>
              <a:rPr lang="en-GB" dirty="0"/>
              <a:t>, O. Smutok, R. Khalilov, T. Kavetskyy, M. </a:t>
            </a:r>
            <a:r>
              <a:rPr lang="en-GB" dirty="0" err="1"/>
              <a:t>Cucchiarini</a:t>
            </a:r>
            <a:r>
              <a:rPr lang="en-GB" dirty="0"/>
              <a:t>. The potential application of magnetic nanoparticles for liver fibrosis theranostics // Front. Chem., 2021, V.9, P.674786(1-15). (IF = 5.221, Scopus, WoS, Q1; Open Access), https://</a:t>
            </a:r>
            <a:r>
              <a:rPr lang="en-GB" dirty="0" smtClean="0"/>
              <a:t>doi.org/10.3389/fchem.2021.674786</a:t>
            </a:r>
          </a:p>
          <a:p>
            <a:endParaRPr lang="en-GB" dirty="0" smtClean="0"/>
          </a:p>
          <a:p>
            <a:pPr lvl="0"/>
            <a:r>
              <a:rPr lang="en-GB" dirty="0">
                <a:solidFill>
                  <a:prstClr val="black"/>
                </a:solidFill>
              </a:rPr>
              <a:t>12. D. Massana Roquero, P. </a:t>
            </a:r>
            <a:r>
              <a:rPr lang="en-GB" dirty="0" err="1">
                <a:solidFill>
                  <a:prstClr val="black"/>
                </a:solidFill>
              </a:rPr>
              <a:t>Bollella</a:t>
            </a:r>
            <a:r>
              <a:rPr lang="en-GB" dirty="0">
                <a:solidFill>
                  <a:prstClr val="black"/>
                </a:solidFill>
              </a:rPr>
              <a:t>, O. Smutok, E. Katz, A. </a:t>
            </a:r>
            <a:r>
              <a:rPr lang="en-GB" dirty="0" err="1">
                <a:solidFill>
                  <a:prstClr val="black"/>
                </a:solidFill>
              </a:rPr>
              <a:t>Melman</a:t>
            </a:r>
            <a:r>
              <a:rPr lang="en-GB" dirty="0">
                <a:solidFill>
                  <a:prstClr val="black"/>
                </a:solidFill>
              </a:rPr>
              <a:t>. Protein release from interpenetrating polymer network hydrogels triggered by endogenous biomarkers // Mater. Today Chem., 2021, V.21, P.100514. (IF = 8.301, Scopus, WoS, Q1), https://doi.org/10.1016/j.mtchem.2021.100514</a:t>
            </a:r>
          </a:p>
          <a:p>
            <a:pPr lvl="0"/>
            <a:endParaRPr lang="uk-UA" dirty="0">
              <a:solidFill>
                <a:prstClr val="black"/>
              </a:solidFill>
            </a:endParaRPr>
          </a:p>
          <a:p>
            <a:pPr lvl="0"/>
            <a:r>
              <a:rPr lang="en-GB" dirty="0">
                <a:solidFill>
                  <a:prstClr val="black"/>
                </a:solidFill>
              </a:rPr>
              <a:t>13. P.K. Wells, O. Smutok, A. </a:t>
            </a:r>
            <a:r>
              <a:rPr lang="en-GB" dirty="0" err="1">
                <a:solidFill>
                  <a:prstClr val="black"/>
                </a:solidFill>
              </a:rPr>
              <a:t>Melman</a:t>
            </a:r>
            <a:r>
              <a:rPr lang="en-GB" dirty="0">
                <a:solidFill>
                  <a:prstClr val="black"/>
                </a:solidFill>
              </a:rPr>
              <a:t>, E. Katz. Switchable biocatalytic reactions controlled by interfacial </a:t>
            </a:r>
            <a:r>
              <a:rPr lang="en-GB" dirty="0" err="1">
                <a:solidFill>
                  <a:prstClr val="black"/>
                </a:solidFill>
              </a:rPr>
              <a:t>ph</a:t>
            </a:r>
            <a:r>
              <a:rPr lang="en-GB" dirty="0">
                <a:solidFill>
                  <a:prstClr val="black"/>
                </a:solidFill>
              </a:rPr>
              <a:t> changes produced by orthogonal biocatalytic processes // ACS Appl. Mater. Interfaces, 2021, V.13, #29, P.33830-33839. (IF = 9.229, Scopus, WoS, Q1), https://</a:t>
            </a:r>
            <a:r>
              <a:rPr lang="en-GB" dirty="0" smtClean="0">
                <a:solidFill>
                  <a:prstClr val="black"/>
                </a:solidFill>
              </a:rPr>
              <a:t>pubs.acs.org/doi/10.1021/acsami.1c07393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14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14</a:t>
            </a:r>
            <a:r>
              <a:rPr lang="en-GB" dirty="0"/>
              <a:t>. D. Massana Roquero, B. </a:t>
            </a:r>
            <a:r>
              <a:rPr lang="en-GB" dirty="0" err="1"/>
              <a:t>McCorduck</a:t>
            </a:r>
            <a:r>
              <a:rPr lang="en-GB" dirty="0"/>
              <a:t>, P. </a:t>
            </a:r>
            <a:r>
              <a:rPr lang="en-GB" dirty="0" err="1"/>
              <a:t>Bollella</a:t>
            </a:r>
            <a:r>
              <a:rPr lang="en-GB" dirty="0"/>
              <a:t>, O. Smutok, A. </a:t>
            </a:r>
            <a:r>
              <a:rPr lang="en-GB" dirty="0" err="1"/>
              <a:t>Melman</a:t>
            </a:r>
            <a:r>
              <a:rPr lang="en-GB" dirty="0"/>
              <a:t>, E. Katz. Biomolecule release from alginate composite hydrogels triggered by logically processed signals // </a:t>
            </a:r>
            <a:r>
              <a:rPr lang="en-GB" dirty="0" err="1"/>
              <a:t>ChemPhysChem</a:t>
            </a:r>
            <a:r>
              <a:rPr lang="en-GB" dirty="0"/>
              <a:t>, 2021, V.22, #19, P.1967-1975. (IF = 3.102, Scopus, WoS, Q1), https://doi.org/10.1002/cphc.202100458</a:t>
            </a:r>
          </a:p>
          <a:p>
            <a:endParaRPr lang="uk-UA" dirty="0" smtClean="0"/>
          </a:p>
          <a:p>
            <a:r>
              <a:rPr lang="en-GB" dirty="0" smtClean="0"/>
              <a:t>15</a:t>
            </a:r>
            <a:r>
              <a:rPr lang="en-GB" dirty="0"/>
              <a:t>. T. Kavetskyy, M. </a:t>
            </a:r>
            <a:r>
              <a:rPr lang="en-GB" dirty="0" err="1"/>
              <a:t>Alipour</a:t>
            </a:r>
            <a:r>
              <a:rPr lang="en-GB" dirty="0"/>
              <a:t>, O. Smutok, O. Mushynska, A. Kiv, D. Fink, F. </a:t>
            </a:r>
            <a:r>
              <a:rPr lang="en-GB" dirty="0" err="1"/>
              <a:t>Farshchi</a:t>
            </a:r>
            <a:r>
              <a:rPr lang="en-GB" dirty="0"/>
              <a:t>, E. </a:t>
            </a:r>
            <a:r>
              <a:rPr lang="en-GB" dirty="0" err="1"/>
              <a:t>Ahmadian</a:t>
            </a:r>
            <a:r>
              <a:rPr lang="en-GB" dirty="0"/>
              <a:t>, M. </a:t>
            </a:r>
            <a:r>
              <a:rPr lang="en-GB" dirty="0" err="1"/>
              <a:t>Hasanzadeh</a:t>
            </a:r>
            <a:r>
              <a:rPr lang="en-GB" dirty="0"/>
              <a:t>. Magneto-immunoassay of cancer biomarkers: Recent progress and challenges in biomedical analysis // Microchem. J., 2021, V.167, P.106320(1-13). (IF = 4.821, Scopus, WoS, Q2), https://</a:t>
            </a:r>
            <a:r>
              <a:rPr lang="en-GB" dirty="0" smtClean="0"/>
              <a:t>doi.org/10.1016/j.microc.2021.106320</a:t>
            </a:r>
          </a:p>
          <a:p>
            <a:endParaRPr lang="en-GB" dirty="0" smtClean="0"/>
          </a:p>
          <a:p>
            <a:r>
              <a:rPr lang="en-GB" dirty="0" smtClean="0"/>
              <a:t>16</a:t>
            </a:r>
            <a:r>
              <a:rPr lang="en-GB" dirty="0"/>
              <a:t>. M. Goździuk, B. Zgardzińska, T. Kavetskyy, K. Zubrytska, O. Smutok, O. Šauša, M. Lebedevaite, J. Ostrauskaite, A. Kiv. Nanostructure research and amperometric testing to determine the detection capabilities of biopolymer matrices based on acrylated epoxidized soybean oil // Acta Phys. Pol., A, 2021, V.139, #4, P.432-437. (IF = 0.857, Scopus, WoS, Q3), https://doi.org/10.12693/APhysPolA.139.432</a:t>
            </a:r>
          </a:p>
          <a:p>
            <a:endParaRPr lang="en-GB" dirty="0"/>
          </a:p>
          <a:p>
            <a:r>
              <a:rPr lang="en-GB" dirty="0"/>
              <a:t>17. H. </a:t>
            </a:r>
            <a:r>
              <a:rPr lang="en-GB" dirty="0" err="1"/>
              <a:t>Rashidzadeh</a:t>
            </a:r>
            <a:r>
              <a:rPr lang="en-GB" dirty="0"/>
              <a:t>, H. </a:t>
            </a:r>
            <a:r>
              <a:rPr lang="en-GB" dirty="0" err="1"/>
              <a:t>Danafar</a:t>
            </a:r>
            <a:r>
              <a:rPr lang="en-GB" dirty="0"/>
              <a:t>, H. </a:t>
            </a:r>
            <a:r>
              <a:rPr lang="en-GB" dirty="0" err="1"/>
              <a:t>Rahimi</a:t>
            </a:r>
            <a:r>
              <a:rPr lang="en-GB" dirty="0"/>
              <a:t>, F. </a:t>
            </a:r>
            <a:r>
              <a:rPr lang="en-GB" dirty="0" err="1"/>
              <a:t>Mozafari</a:t>
            </a:r>
            <a:r>
              <a:rPr lang="en-GB" dirty="0"/>
              <a:t>, M. </a:t>
            </a:r>
            <a:r>
              <a:rPr lang="en-GB" dirty="0" err="1"/>
              <a:t>Salehiabar</a:t>
            </a:r>
            <a:r>
              <a:rPr lang="en-GB" dirty="0"/>
              <a:t>, M.A. </a:t>
            </a:r>
            <a:r>
              <a:rPr lang="en-GB" dirty="0" err="1"/>
              <a:t>Rahmati</a:t>
            </a:r>
            <a:r>
              <a:rPr lang="en-GB" dirty="0"/>
              <a:t>, S. </a:t>
            </a:r>
            <a:r>
              <a:rPr lang="en-GB" dirty="0" err="1"/>
              <a:t>Rahamooz-Haghighi</a:t>
            </a:r>
            <a:r>
              <a:rPr lang="en-GB" dirty="0"/>
              <a:t>, N. </a:t>
            </a:r>
            <a:r>
              <a:rPr lang="en-GB" dirty="0" err="1"/>
              <a:t>Mousazadeh</a:t>
            </a:r>
            <a:r>
              <a:rPr lang="en-GB" dirty="0"/>
              <a:t>, A. </a:t>
            </a:r>
            <a:r>
              <a:rPr lang="en-GB" dirty="0" err="1"/>
              <a:t>Mohammadi</a:t>
            </a:r>
            <a:r>
              <a:rPr lang="en-GB" dirty="0"/>
              <a:t>, Y.N. </a:t>
            </a:r>
            <a:r>
              <a:rPr lang="en-GB" dirty="0" err="1"/>
              <a:t>Ertas</a:t>
            </a:r>
            <a:r>
              <a:rPr lang="en-GB" dirty="0"/>
              <a:t>, A. </a:t>
            </a:r>
            <a:r>
              <a:rPr lang="en-GB" dirty="0" err="1"/>
              <a:t>Ramazani</a:t>
            </a:r>
            <a:r>
              <a:rPr lang="en-GB" dirty="0"/>
              <a:t>, I. </a:t>
            </a:r>
            <a:r>
              <a:rPr lang="en-GB" dirty="0" err="1"/>
              <a:t>Huseynova</a:t>
            </a:r>
            <a:r>
              <a:rPr lang="en-GB" dirty="0"/>
              <a:t>, R. Khalilov, S. Davaran, T.J. Webster, T. Kavetskyy, A. Eftekhari, H. Nosrati, M. </a:t>
            </a:r>
            <a:r>
              <a:rPr lang="en-GB" dirty="0" err="1"/>
              <a:t>Mirsaeidi</a:t>
            </a:r>
            <a:r>
              <a:rPr lang="en-GB" dirty="0"/>
              <a:t>. Nanotechnology against the novel coronavirus (severe acute respiratory syndrome coronavirus 2): diagnosis, treatment, therapy and future prospectives // Nanomedicine (</a:t>
            </a:r>
            <a:r>
              <a:rPr lang="en-GB" dirty="0" err="1"/>
              <a:t>Lond</a:t>
            </a:r>
            <a:r>
              <a:rPr lang="en-GB" dirty="0"/>
              <a:t>.), 2021, V.16, #6, P.497-516. (IF = 5.307, Scopus, WoS, Q1), https://</a:t>
            </a:r>
            <a:r>
              <a:rPr lang="en-GB" dirty="0" smtClean="0"/>
              <a:t>doi.org/10.2217/nnm-2020-0441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005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4404</Words>
  <Application>Microsoft Office PowerPoint</Application>
  <PresentationFormat>Экран (4:3)</PresentationFormat>
  <Paragraphs>120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Назва науково-дослідної роботи:  Нові нанокомпозитні полімерні матриці для конструювання прототипів біореакторів і біосенсорів для усунення та моніторингу ксеноестрогенів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роботи/розробки:  Дослідження нових органічно-неорганічних полімерних композиційних матеріалів з халькогенідними та металевими частинками для конструювання лакказо-вмісних біосенсорів</dc:title>
  <dc:creator>Тарас</dc:creator>
  <cp:lastModifiedBy>Тарас</cp:lastModifiedBy>
  <cp:revision>138</cp:revision>
  <dcterms:created xsi:type="dcterms:W3CDTF">2017-11-27T11:08:37Z</dcterms:created>
  <dcterms:modified xsi:type="dcterms:W3CDTF">2024-06-03T03:04:53Z</dcterms:modified>
</cp:coreProperties>
</file>