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6" r:id="rId3"/>
    <p:sldId id="298" r:id="rId4"/>
    <p:sldId id="276" r:id="rId5"/>
    <p:sldId id="277" r:id="rId6"/>
    <p:sldId id="256" r:id="rId7"/>
    <p:sldId id="280" r:id="rId8"/>
    <p:sldId id="279" r:id="rId9"/>
    <p:sldId id="278" r:id="rId10"/>
    <p:sldId id="257" r:id="rId11"/>
    <p:sldId id="281" r:id="rId12"/>
    <p:sldId id="282" r:id="rId13"/>
    <p:sldId id="283" r:id="rId14"/>
    <p:sldId id="286" r:id="rId15"/>
    <p:sldId id="285" r:id="rId16"/>
    <p:sldId id="284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5" r:id="rId25"/>
    <p:sldId id="258" r:id="rId26"/>
    <p:sldId id="259" r:id="rId27"/>
    <p:sldId id="260" r:id="rId28"/>
    <p:sldId id="261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300" r:id="rId3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B3D87-0B39-4726-AAC9-415D5DF254B7}" type="datetimeFigureOut">
              <a:rPr lang="uk-UA" smtClean="0"/>
              <a:pPr/>
              <a:t>01.07.2020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85E4C-4D86-42EC-AA0E-4AFC72B52CE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Risk measure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uk-UA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14546" y="3286124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Prof. dr. hab. </a:t>
            </a:r>
            <a:r>
              <a:rPr lang="en-US" dirty="0" err="1" smtClean="0"/>
              <a:t>Bohdan</a:t>
            </a:r>
            <a:r>
              <a:rPr lang="en-US" dirty="0" smtClean="0"/>
              <a:t> </a:t>
            </a:r>
            <a:r>
              <a:rPr lang="en-US" dirty="0" err="1" smtClean="0"/>
              <a:t>Kyshakevych</a:t>
            </a: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32" y="69960"/>
            <a:ext cx="8820048" cy="678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15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4020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90" y="642918"/>
            <a:ext cx="9063010" cy="502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141" y="428604"/>
            <a:ext cx="8677807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9144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" y="387436"/>
            <a:ext cx="9123998" cy="573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2" y="500042"/>
            <a:ext cx="9130047" cy="586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Latvia\Additional Resources - Risk - Risk Management Process 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8685357" cy="3825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00" y="1428736"/>
            <a:ext cx="8810014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1543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48" y="357165"/>
            <a:ext cx="9042252" cy="621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55" y="357166"/>
            <a:ext cx="9059345" cy="620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042" y="428604"/>
            <a:ext cx="9026958" cy="607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766" y="908720"/>
            <a:ext cx="902323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36913"/>
            <a:ext cx="8892480" cy="133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909984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281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91440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3950"/>
            <a:ext cx="9015221" cy="504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74281" cy="479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714884"/>
            <a:ext cx="914400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nvironmentalrisk.org/wp-content/uploads/2009/11/cartoon11.png?w=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71173"/>
            <a:ext cx="8358246" cy="3586827"/>
          </a:xfrm>
          <a:prstGeom prst="rect">
            <a:avLst/>
          </a:prstGeom>
          <a:noFill/>
        </p:spPr>
      </p:pic>
      <p:pic>
        <p:nvPicPr>
          <p:cNvPr id="2052" name="Picture 4" descr="Risk Management cartoons, Risk Management cartoon, funny, Risk Management picture, Risk Management pictures, Risk Management image, Risk Management images, Risk Management illustration, Risk Management illustrati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072494" cy="3000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6962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4610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5214950"/>
            <a:ext cx="9144001" cy="145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12776"/>
            <a:ext cx="914400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err="1" smtClean="0"/>
              <a:t>Basic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Notions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in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the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VaR</a:t>
            </a:r>
            <a:r>
              <a:rPr lang="uk-UA" sz="3200" b="1" dirty="0" smtClean="0"/>
              <a:t> / </a:t>
            </a:r>
            <a:r>
              <a:rPr lang="uk-UA" sz="3200" b="1" dirty="0" err="1" smtClean="0"/>
              <a:t>CVaR</a:t>
            </a:r>
            <a:r>
              <a:rPr lang="uk-UA" sz="3200" b="1" dirty="0" smtClean="0"/>
              <a:t> Framework</a:t>
            </a:r>
            <a:endParaRPr lang="uk-UA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01024" y="4000504"/>
            <a:ext cx="35719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4286256"/>
            <a:ext cx="42862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429652" y="4286256"/>
            <a:ext cx="35719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599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067800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0" y="332657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ABOUT THE COHERENCE OF VARIANCE AND STANDARD DEVIATION AS MEASURES OF RISK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ABOUT THE COHERENCE OF VARIANCE AND STANDARD DEVIATION AS MEASURES OF RISK</a:t>
            </a:r>
            <a:endParaRPr lang="uk-UA" sz="24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89535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9144000" cy="371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26064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ABOUT THE COHERENCE OF VARIANCE AND STANDARD DEVIATION AS MEASURES OF RISK</a:t>
            </a:r>
            <a:endParaRPr lang="uk-UA" sz="24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24744"/>
            <a:ext cx="905514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214F2F-26CD-4E51-87BD-82B1FC330A63}" type="slidenum">
              <a:rPr lang="en-US" smtClean="0">
                <a:latin typeface="Arial" pitchFamily="34" charset="0"/>
              </a:rPr>
              <a:pPr/>
              <a:t>38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7543800" cy="1143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endParaRPr lang="en-US" sz="2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n-US" sz="24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listening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n-US" sz="2000" b="1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6868" name="Picture 3" descr="Este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357430"/>
            <a:ext cx="53340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7010400" y="22860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6" name="Прямокутник 5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Risk Measures</a:t>
            </a:r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571472" y="1357298"/>
            <a:ext cx="5016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Risk measure is a real-valued functions</a:t>
            </a:r>
            <a:endParaRPr lang="uk-UA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357298"/>
            <a:ext cx="2286016" cy="40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кутник 5"/>
          <p:cNvSpPr/>
          <p:nvPr/>
        </p:nvSpPr>
        <p:spPr>
          <a:xfrm>
            <a:off x="642910" y="1785926"/>
            <a:ext cx="5351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/>
              <a:t>that satisfies certain desirable properties.</a:t>
            </a:r>
            <a:endParaRPr lang="uk-UA" sz="2400" dirty="0"/>
          </a:p>
        </p:txBody>
      </p:sp>
      <p:sp>
        <p:nvSpPr>
          <p:cNvPr id="7" name="Прямокутник 6"/>
          <p:cNvSpPr/>
          <p:nvPr/>
        </p:nvSpPr>
        <p:spPr>
          <a:xfrm>
            <a:off x="642910" y="235743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May be interpreted as the riskiness of a portfolio or the amount of capital that should be added to a portfolio with a loss given by L, so that the portfolio can then be deemed acceptable from a risk point of view.</a:t>
            </a:r>
            <a:endParaRPr lang="uk-UA" sz="24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428596" y="435769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Note that under this latter interpretation, portfolios with  </a:t>
            </a:r>
            <a:r>
              <a:rPr lang="el-GR" sz="2400" dirty="0" smtClean="0"/>
              <a:t>ρ</a:t>
            </a:r>
            <a:r>
              <a:rPr lang="en-US" sz="2400" dirty="0" smtClean="0"/>
              <a:t>(L) &lt; 0 are already acceptable and do not require capital injections. In fact, if </a:t>
            </a:r>
            <a:r>
              <a:rPr lang="el-GR" sz="2400" dirty="0" smtClean="0"/>
              <a:t>ρ</a:t>
            </a:r>
            <a:r>
              <a:rPr lang="en-US" sz="2400" dirty="0" smtClean="0"/>
              <a:t>(L) &lt; 0 then capital could even be withdrawn while the portfolio would still remain acceptable.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1"/>
            <a:ext cx="8929718" cy="644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5" y="214290"/>
            <a:ext cx="9119155" cy="633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839" y="428604"/>
            <a:ext cx="8749441" cy="588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3328" y="178352"/>
            <a:ext cx="9167328" cy="667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89"/>
            <a:ext cx="9144000" cy="628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228</Words>
  <Application>Microsoft Office PowerPoint</Application>
  <PresentationFormat>Экран (4:3)</PresentationFormat>
  <Paragraphs>22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Risk measure </vt:lpstr>
      <vt:lpstr>Слайд 2</vt:lpstr>
      <vt:lpstr>Слайд 3</vt:lpstr>
      <vt:lpstr>Risk Measures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Basic Notions in the VaR / CVaR Framework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123</cp:lastModifiedBy>
  <cp:revision>71</cp:revision>
  <dcterms:created xsi:type="dcterms:W3CDTF">2016-11-12T16:19:53Z</dcterms:created>
  <dcterms:modified xsi:type="dcterms:W3CDTF">2020-07-01T19:46:09Z</dcterms:modified>
</cp:coreProperties>
</file>