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71"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5" d="100"/>
          <a:sy n="65" d="100"/>
        </p:scale>
        <p:origin x="-1452"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FE441F20-2C9F-459B-AF66-6CE6ECC9834C}" type="datetimeFigureOut">
              <a:rPr lang="ru-RU" smtClean="0"/>
              <a:pPr/>
              <a:t>01.07.2020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90C9940-0B54-45A2-BE64-576BE38C5E62}"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E441F20-2C9F-459B-AF66-6CE6ECC9834C}" type="datetimeFigureOut">
              <a:rPr lang="ru-RU" smtClean="0"/>
              <a:pPr/>
              <a:t>01.07.2020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90C9940-0B54-45A2-BE64-576BE38C5E62}"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E441F20-2C9F-459B-AF66-6CE6ECC9834C}" type="datetimeFigureOut">
              <a:rPr lang="ru-RU" smtClean="0"/>
              <a:pPr/>
              <a:t>01.07.2020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90C9940-0B54-45A2-BE64-576BE38C5E62}"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E441F20-2C9F-459B-AF66-6CE6ECC9834C}" type="datetimeFigureOut">
              <a:rPr lang="ru-RU" smtClean="0"/>
              <a:pPr/>
              <a:t>01.07.2020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90C9940-0B54-45A2-BE64-576BE38C5E62}"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FE441F20-2C9F-459B-AF66-6CE6ECC9834C}" type="datetimeFigureOut">
              <a:rPr lang="ru-RU" smtClean="0"/>
              <a:pPr/>
              <a:t>01.07.2020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90C9940-0B54-45A2-BE64-576BE38C5E62}"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FE441F20-2C9F-459B-AF66-6CE6ECC9834C}" type="datetimeFigureOut">
              <a:rPr lang="ru-RU" smtClean="0"/>
              <a:pPr/>
              <a:t>01.07.2020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90C9940-0B54-45A2-BE64-576BE38C5E62}"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FE441F20-2C9F-459B-AF66-6CE6ECC9834C}" type="datetimeFigureOut">
              <a:rPr lang="ru-RU" smtClean="0"/>
              <a:pPr/>
              <a:t>01.07.2020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490C9940-0B54-45A2-BE64-576BE38C5E62}"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FE441F20-2C9F-459B-AF66-6CE6ECC9834C}" type="datetimeFigureOut">
              <a:rPr lang="ru-RU" smtClean="0"/>
              <a:pPr/>
              <a:t>01.07.2020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490C9940-0B54-45A2-BE64-576BE38C5E62}"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FE441F20-2C9F-459B-AF66-6CE6ECC9834C}" type="datetimeFigureOut">
              <a:rPr lang="ru-RU" smtClean="0"/>
              <a:pPr/>
              <a:t>01.07.2020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490C9940-0B54-45A2-BE64-576BE38C5E62}"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FE441F20-2C9F-459B-AF66-6CE6ECC9834C}" type="datetimeFigureOut">
              <a:rPr lang="ru-RU" smtClean="0"/>
              <a:pPr/>
              <a:t>01.07.2020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90C9940-0B54-45A2-BE64-576BE38C5E62}"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FE441F20-2C9F-459B-AF66-6CE6ECC9834C}" type="datetimeFigureOut">
              <a:rPr lang="ru-RU" smtClean="0"/>
              <a:pPr/>
              <a:t>01.07.2020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90C9940-0B54-45A2-BE64-576BE38C5E62}"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441F20-2C9F-459B-AF66-6CE6ECC9834C}" type="datetimeFigureOut">
              <a:rPr lang="ru-RU" smtClean="0"/>
              <a:pPr/>
              <a:t>01.07.2020</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90C9940-0B54-45A2-BE64-576BE38C5E62}"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000100" y="1214422"/>
            <a:ext cx="7772400" cy="1470025"/>
          </a:xfrm>
        </p:spPr>
        <p:txBody>
          <a:bodyPr/>
          <a:lstStyle/>
          <a:p>
            <a:r>
              <a:rPr lang="en-US" b="1" dirty="0" smtClean="0"/>
              <a:t>Value at risk estimation</a:t>
            </a:r>
            <a:endParaRPr lang="ru-RU" b="1" dirty="0"/>
          </a:p>
        </p:txBody>
      </p:sp>
      <p:sp>
        <p:nvSpPr>
          <p:cNvPr id="4" name="TextBox 3"/>
          <p:cNvSpPr txBox="1"/>
          <p:nvPr/>
        </p:nvSpPr>
        <p:spPr>
          <a:xfrm>
            <a:off x="2214546" y="3286124"/>
            <a:ext cx="6500858" cy="369332"/>
          </a:xfrm>
          <a:prstGeom prst="rect">
            <a:avLst/>
          </a:prstGeom>
          <a:noFill/>
        </p:spPr>
        <p:txBody>
          <a:bodyPr wrap="square" rtlCol="0">
            <a:spAutoFit/>
          </a:bodyPr>
          <a:lstStyle/>
          <a:p>
            <a:pPr algn="r"/>
            <a:r>
              <a:rPr lang="en-US" dirty="0" smtClean="0"/>
              <a:t>Prof. dr. hab. </a:t>
            </a:r>
            <a:r>
              <a:rPr lang="en-US" dirty="0" err="1" smtClean="0"/>
              <a:t>Bohdan</a:t>
            </a:r>
            <a:r>
              <a:rPr lang="en-US" dirty="0" smtClean="0"/>
              <a:t> </a:t>
            </a:r>
            <a:r>
              <a:rPr lang="en-US" dirty="0" err="1" smtClean="0"/>
              <a:t>Kyshakevych</a:t>
            </a:r>
            <a:endParaRPr lang="uk-UA"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714612" y="357166"/>
            <a:ext cx="3239798" cy="523220"/>
          </a:xfrm>
          <a:prstGeom prst="rect">
            <a:avLst/>
          </a:prstGeom>
        </p:spPr>
        <p:txBody>
          <a:bodyPr wrap="none">
            <a:spAutoFit/>
          </a:bodyPr>
          <a:lstStyle/>
          <a:p>
            <a:r>
              <a:rPr lang="en-US" sz="2800" b="1" dirty="0"/>
              <a:t>Historical simulation</a:t>
            </a:r>
            <a:endParaRPr lang="ru-RU" sz="2800" dirty="0"/>
          </a:p>
        </p:txBody>
      </p:sp>
      <p:pic>
        <p:nvPicPr>
          <p:cNvPr id="5122" name="Picture 2"/>
          <p:cNvPicPr>
            <a:picLocks noChangeAspect="1" noChangeArrowheads="1"/>
          </p:cNvPicPr>
          <p:nvPr/>
        </p:nvPicPr>
        <p:blipFill>
          <a:blip r:embed="rId2"/>
          <a:srcRect/>
          <a:stretch>
            <a:fillRect/>
          </a:stretch>
        </p:blipFill>
        <p:spPr bwMode="auto">
          <a:xfrm>
            <a:off x="0" y="1285860"/>
            <a:ext cx="9097918" cy="1571636"/>
          </a:xfrm>
          <a:prstGeom prst="rect">
            <a:avLst/>
          </a:prstGeom>
          <a:noFill/>
          <a:ln w="9525">
            <a:noFill/>
            <a:miter lim="800000"/>
            <a:headEnd/>
            <a:tailEnd/>
          </a:ln>
          <a:effectLst/>
        </p:spPr>
      </p:pic>
      <p:pic>
        <p:nvPicPr>
          <p:cNvPr id="5123" name="Picture 3"/>
          <p:cNvPicPr>
            <a:picLocks noChangeAspect="1" noChangeArrowheads="1"/>
          </p:cNvPicPr>
          <p:nvPr/>
        </p:nvPicPr>
        <p:blipFill>
          <a:blip r:embed="rId3"/>
          <a:srcRect/>
          <a:stretch>
            <a:fillRect/>
          </a:stretch>
        </p:blipFill>
        <p:spPr bwMode="auto">
          <a:xfrm>
            <a:off x="-2726" y="3214686"/>
            <a:ext cx="9146726" cy="3429024"/>
          </a:xfrm>
          <a:prstGeom prst="rect">
            <a:avLst/>
          </a:prstGeom>
          <a:noFill/>
          <a:ln w="9525">
            <a:noFill/>
            <a:miter lim="800000"/>
            <a:headEnd/>
            <a:tailEnd/>
          </a:ln>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714612" y="357166"/>
            <a:ext cx="3239798" cy="523220"/>
          </a:xfrm>
          <a:prstGeom prst="rect">
            <a:avLst/>
          </a:prstGeom>
        </p:spPr>
        <p:txBody>
          <a:bodyPr wrap="none">
            <a:spAutoFit/>
          </a:bodyPr>
          <a:lstStyle/>
          <a:p>
            <a:r>
              <a:rPr lang="en-US" sz="2800" b="1" dirty="0"/>
              <a:t>Historical simulation</a:t>
            </a:r>
            <a:endParaRPr lang="ru-RU" sz="2800" dirty="0"/>
          </a:p>
        </p:txBody>
      </p:sp>
      <p:pic>
        <p:nvPicPr>
          <p:cNvPr id="6146" name="Picture 2"/>
          <p:cNvPicPr>
            <a:picLocks noChangeAspect="1" noChangeArrowheads="1"/>
          </p:cNvPicPr>
          <p:nvPr/>
        </p:nvPicPr>
        <p:blipFill>
          <a:blip r:embed="rId2"/>
          <a:srcRect/>
          <a:stretch>
            <a:fillRect/>
          </a:stretch>
        </p:blipFill>
        <p:spPr bwMode="auto">
          <a:xfrm>
            <a:off x="0" y="1357298"/>
            <a:ext cx="9157922" cy="3590937"/>
          </a:xfrm>
          <a:prstGeom prst="rect">
            <a:avLst/>
          </a:prstGeom>
          <a:noFill/>
          <a:ln w="9525">
            <a:noFill/>
            <a:miter lim="800000"/>
            <a:headEnd/>
            <a:tailEnd/>
          </a:ln>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14282" y="1643050"/>
            <a:ext cx="8572560" cy="3416320"/>
          </a:xfrm>
          <a:prstGeom prst="rect">
            <a:avLst/>
          </a:prstGeom>
        </p:spPr>
        <p:txBody>
          <a:bodyPr wrap="square">
            <a:spAutoFit/>
          </a:bodyPr>
          <a:lstStyle/>
          <a:p>
            <a:pPr algn="just"/>
            <a:r>
              <a:rPr lang="en-US" sz="2400" dirty="0" smtClean="0"/>
              <a:t>Monte Carlo simulation is </a:t>
            </a:r>
            <a:r>
              <a:rPr lang="en-US" sz="2400" dirty="0"/>
              <a:t>similar to historical simulation. But instead of using historical changes, </a:t>
            </a:r>
            <a:r>
              <a:rPr lang="en-US" sz="2400" dirty="0" smtClean="0"/>
              <a:t>risk manager </a:t>
            </a:r>
            <a:r>
              <a:rPr lang="en-US" sz="2400" dirty="0"/>
              <a:t>chooses distribution that adequately describes price changes. Then according to that </a:t>
            </a:r>
            <a:r>
              <a:rPr lang="en-US" sz="2400" dirty="0" smtClean="0"/>
              <a:t>distribution random </a:t>
            </a:r>
            <a:r>
              <a:rPr lang="en-US" sz="2400" dirty="0"/>
              <a:t>values are simulated. Managers usually observe past changes to choose a distribution. </a:t>
            </a:r>
            <a:r>
              <a:rPr lang="en-US" sz="2400" dirty="0" smtClean="0"/>
              <a:t>After simulating </a:t>
            </a:r>
            <a:r>
              <a:rPr lang="en-US" sz="2400" dirty="0"/>
              <a:t>price changes or changes in risk factors, hypothetical profits and losses are calculated. </a:t>
            </a:r>
            <a:r>
              <a:rPr lang="en-US" sz="2400" dirty="0" smtClean="0"/>
              <a:t>Finally </a:t>
            </a:r>
            <a:r>
              <a:rPr lang="en-US" sz="2400" dirty="0" err="1" smtClean="0"/>
              <a:t>VaR</a:t>
            </a:r>
            <a:r>
              <a:rPr lang="en-US" sz="2400" dirty="0" smtClean="0"/>
              <a:t> </a:t>
            </a:r>
            <a:r>
              <a:rPr lang="en-US" sz="2400" dirty="0"/>
              <a:t>is calculated as a percentile corresponding to chosen </a:t>
            </a:r>
            <a:r>
              <a:rPr lang="en-US" sz="2400" dirty="0" smtClean="0"/>
              <a:t>confidence  level</a:t>
            </a:r>
            <a:r>
              <a:rPr lang="en-US" sz="2400" dirty="0"/>
              <a:t>.</a:t>
            </a:r>
            <a:endParaRPr lang="ru-RU" sz="2400" dirty="0"/>
          </a:p>
        </p:txBody>
      </p:sp>
      <p:sp>
        <p:nvSpPr>
          <p:cNvPr id="5" name="Прямоугольник 4"/>
          <p:cNvSpPr/>
          <p:nvPr/>
        </p:nvSpPr>
        <p:spPr>
          <a:xfrm>
            <a:off x="2928926" y="428604"/>
            <a:ext cx="3780394" cy="523220"/>
          </a:xfrm>
          <a:prstGeom prst="rect">
            <a:avLst/>
          </a:prstGeom>
        </p:spPr>
        <p:txBody>
          <a:bodyPr wrap="none">
            <a:spAutoFit/>
          </a:bodyPr>
          <a:lstStyle/>
          <a:p>
            <a:r>
              <a:rPr lang="en-US" sz="2800" b="1" dirty="0" smtClean="0"/>
              <a:t>Monte Carlo simulation </a:t>
            </a:r>
            <a:endParaRPr lang="ru-RU" sz="2800" b="1"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srcRect/>
          <a:stretch>
            <a:fillRect/>
          </a:stretch>
        </p:blipFill>
        <p:spPr bwMode="auto">
          <a:xfrm>
            <a:off x="-16506" y="868002"/>
            <a:ext cx="9160506" cy="5989998"/>
          </a:xfrm>
          <a:prstGeom prst="rect">
            <a:avLst/>
          </a:prstGeom>
          <a:noFill/>
          <a:ln w="9525">
            <a:noFill/>
            <a:miter lim="800000"/>
            <a:headEnd/>
            <a:tailEnd/>
          </a:ln>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srcRect/>
          <a:stretch>
            <a:fillRect/>
          </a:stretch>
        </p:blipFill>
        <p:spPr bwMode="auto">
          <a:xfrm>
            <a:off x="0" y="1357298"/>
            <a:ext cx="9143999" cy="714376"/>
          </a:xfrm>
          <a:prstGeom prst="rect">
            <a:avLst/>
          </a:prstGeom>
          <a:noFill/>
          <a:ln w="9525">
            <a:noFill/>
            <a:miter lim="800000"/>
            <a:headEnd/>
            <a:tailEnd/>
          </a:ln>
          <a:effectLst/>
        </p:spPr>
      </p:pic>
      <p:pic>
        <p:nvPicPr>
          <p:cNvPr id="8195" name="Picture 3"/>
          <p:cNvPicPr>
            <a:picLocks noChangeAspect="1" noChangeArrowheads="1"/>
          </p:cNvPicPr>
          <p:nvPr/>
        </p:nvPicPr>
        <p:blipFill>
          <a:blip r:embed="rId3"/>
          <a:srcRect/>
          <a:stretch>
            <a:fillRect/>
          </a:stretch>
        </p:blipFill>
        <p:spPr bwMode="auto">
          <a:xfrm>
            <a:off x="0" y="2214554"/>
            <a:ext cx="9192839" cy="3357586"/>
          </a:xfrm>
          <a:prstGeom prst="rect">
            <a:avLst/>
          </a:prstGeom>
          <a:noFill/>
          <a:ln w="9525">
            <a:noFill/>
            <a:miter lim="800000"/>
            <a:headEnd/>
            <a:tailEnd/>
          </a:ln>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96908"/>
          </a:xfrm>
        </p:spPr>
        <p:txBody>
          <a:bodyPr>
            <a:normAutofit/>
          </a:bodyPr>
          <a:lstStyle/>
          <a:p>
            <a:r>
              <a:rPr lang="en-US" sz="2800" b="1" dirty="0"/>
              <a:t>Some pros and cons about value at risk</a:t>
            </a:r>
            <a:endParaRPr lang="ru-RU" sz="2800" dirty="0"/>
          </a:p>
        </p:txBody>
      </p:sp>
      <p:pic>
        <p:nvPicPr>
          <p:cNvPr id="9218" name="Picture 2"/>
          <p:cNvPicPr>
            <a:picLocks noChangeAspect="1" noChangeArrowheads="1"/>
          </p:cNvPicPr>
          <p:nvPr/>
        </p:nvPicPr>
        <p:blipFill>
          <a:blip r:embed="rId2"/>
          <a:srcRect/>
          <a:stretch>
            <a:fillRect/>
          </a:stretch>
        </p:blipFill>
        <p:spPr bwMode="auto">
          <a:xfrm>
            <a:off x="0" y="1428736"/>
            <a:ext cx="9144000" cy="1143008"/>
          </a:xfrm>
          <a:prstGeom prst="rect">
            <a:avLst/>
          </a:prstGeom>
          <a:noFill/>
          <a:ln w="9525">
            <a:noFill/>
            <a:miter lim="800000"/>
            <a:headEnd/>
            <a:tailEnd/>
          </a:ln>
          <a:effectLst/>
        </p:spPr>
      </p:pic>
      <p:pic>
        <p:nvPicPr>
          <p:cNvPr id="9219" name="Picture 3"/>
          <p:cNvPicPr>
            <a:picLocks noChangeAspect="1" noChangeArrowheads="1"/>
          </p:cNvPicPr>
          <p:nvPr/>
        </p:nvPicPr>
        <p:blipFill>
          <a:blip r:embed="rId3"/>
          <a:srcRect/>
          <a:stretch>
            <a:fillRect/>
          </a:stretch>
        </p:blipFill>
        <p:spPr bwMode="auto">
          <a:xfrm>
            <a:off x="0" y="3071810"/>
            <a:ext cx="9144000" cy="1428760"/>
          </a:xfrm>
          <a:prstGeom prst="rect">
            <a:avLst/>
          </a:prstGeom>
          <a:noFill/>
          <a:ln w="9525">
            <a:noFill/>
            <a:miter lim="800000"/>
            <a:headEnd/>
            <a:tailEnd/>
          </a:ln>
          <a:effectLst/>
        </p:spPr>
      </p:pic>
      <p:pic>
        <p:nvPicPr>
          <p:cNvPr id="9220" name="Picture 4"/>
          <p:cNvPicPr>
            <a:picLocks noChangeAspect="1" noChangeArrowheads="1"/>
          </p:cNvPicPr>
          <p:nvPr/>
        </p:nvPicPr>
        <p:blipFill>
          <a:blip r:embed="rId4"/>
          <a:srcRect/>
          <a:stretch>
            <a:fillRect/>
          </a:stretch>
        </p:blipFill>
        <p:spPr bwMode="auto">
          <a:xfrm>
            <a:off x="1" y="5072074"/>
            <a:ext cx="9144000" cy="1357322"/>
          </a:xfrm>
          <a:prstGeom prst="rect">
            <a:avLst/>
          </a:prstGeom>
          <a:noFill/>
          <a:ln w="9525">
            <a:noFill/>
            <a:miter lim="800000"/>
            <a:headEnd/>
            <a:tailEnd/>
          </a:ln>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96908"/>
          </a:xfrm>
        </p:spPr>
        <p:txBody>
          <a:bodyPr>
            <a:normAutofit/>
          </a:bodyPr>
          <a:lstStyle/>
          <a:p>
            <a:r>
              <a:rPr lang="en-US" sz="2800" b="1" dirty="0"/>
              <a:t>Some pros and cons about value at risk</a:t>
            </a:r>
            <a:endParaRPr lang="ru-RU" sz="2800" dirty="0"/>
          </a:p>
        </p:txBody>
      </p:sp>
      <p:pic>
        <p:nvPicPr>
          <p:cNvPr id="10242" name="Picture 2"/>
          <p:cNvPicPr>
            <a:picLocks noChangeAspect="1" noChangeArrowheads="1"/>
          </p:cNvPicPr>
          <p:nvPr/>
        </p:nvPicPr>
        <p:blipFill>
          <a:blip r:embed="rId2"/>
          <a:srcRect/>
          <a:stretch>
            <a:fillRect/>
          </a:stretch>
        </p:blipFill>
        <p:spPr bwMode="auto">
          <a:xfrm>
            <a:off x="0" y="1285860"/>
            <a:ext cx="9076828" cy="1285884"/>
          </a:xfrm>
          <a:prstGeom prst="rect">
            <a:avLst/>
          </a:prstGeom>
          <a:noFill/>
          <a:ln w="9525">
            <a:noFill/>
            <a:miter lim="800000"/>
            <a:headEnd/>
            <a:tailEnd/>
          </a:ln>
          <a:effectLst/>
        </p:spPr>
      </p:pic>
      <p:pic>
        <p:nvPicPr>
          <p:cNvPr id="10243" name="Picture 3"/>
          <p:cNvPicPr>
            <a:picLocks noChangeAspect="1" noChangeArrowheads="1"/>
          </p:cNvPicPr>
          <p:nvPr/>
        </p:nvPicPr>
        <p:blipFill>
          <a:blip r:embed="rId3"/>
          <a:srcRect/>
          <a:stretch>
            <a:fillRect/>
          </a:stretch>
        </p:blipFill>
        <p:spPr bwMode="auto">
          <a:xfrm>
            <a:off x="0" y="2786058"/>
            <a:ext cx="9144000" cy="1357322"/>
          </a:xfrm>
          <a:prstGeom prst="rect">
            <a:avLst/>
          </a:prstGeom>
          <a:noFill/>
          <a:ln w="9525">
            <a:noFill/>
            <a:miter lim="800000"/>
            <a:headEnd/>
            <a:tailEnd/>
          </a:ln>
          <a:effectLst/>
        </p:spPr>
      </p:pic>
      <p:pic>
        <p:nvPicPr>
          <p:cNvPr id="10244" name="Picture 4"/>
          <p:cNvPicPr>
            <a:picLocks noChangeAspect="1" noChangeArrowheads="1"/>
          </p:cNvPicPr>
          <p:nvPr/>
        </p:nvPicPr>
        <p:blipFill>
          <a:blip r:embed="rId4"/>
          <a:srcRect/>
          <a:stretch>
            <a:fillRect/>
          </a:stretch>
        </p:blipFill>
        <p:spPr bwMode="auto">
          <a:xfrm>
            <a:off x="0" y="4429132"/>
            <a:ext cx="9144000" cy="2233614"/>
          </a:xfrm>
          <a:prstGeom prst="rect">
            <a:avLst/>
          </a:prstGeom>
          <a:noFill/>
          <a:ln w="9525">
            <a:noFill/>
            <a:miter lim="800000"/>
            <a:headEnd/>
            <a:tailEnd/>
          </a:ln>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err="1" smtClean="0"/>
              <a:t>VaR</a:t>
            </a:r>
            <a:r>
              <a:rPr lang="en-US" dirty="0" smtClean="0"/>
              <a:t> </a:t>
            </a:r>
            <a:endParaRPr lang="ru-RU" dirty="0"/>
          </a:p>
        </p:txBody>
      </p:sp>
      <p:sp>
        <p:nvSpPr>
          <p:cNvPr id="4" name="Прямоугольник 3"/>
          <p:cNvSpPr/>
          <p:nvPr/>
        </p:nvSpPr>
        <p:spPr>
          <a:xfrm>
            <a:off x="214282" y="2071678"/>
            <a:ext cx="8643998" cy="3046988"/>
          </a:xfrm>
          <a:prstGeom prst="rect">
            <a:avLst/>
          </a:prstGeom>
        </p:spPr>
        <p:txBody>
          <a:bodyPr wrap="square">
            <a:spAutoFit/>
          </a:bodyPr>
          <a:lstStyle/>
          <a:p>
            <a:pPr algn="just"/>
            <a:r>
              <a:rPr lang="en-US" sz="2400" dirty="0"/>
              <a:t>What is most I can lose on this investment? This is the question that every investor who is investing in </a:t>
            </a:r>
            <a:r>
              <a:rPr lang="en-US" sz="2400" dirty="0" smtClean="0"/>
              <a:t>risky asset </a:t>
            </a:r>
            <a:r>
              <a:rPr lang="en-US" sz="2400" dirty="0"/>
              <a:t>asks at some point of time. Value at Risk tries to provide an answer within a reasonable bound. </a:t>
            </a:r>
            <a:r>
              <a:rPr lang="en-US" sz="2400" dirty="0" smtClean="0"/>
              <a:t>Value at </a:t>
            </a:r>
            <a:r>
              <a:rPr lang="en-US" sz="2400" dirty="0"/>
              <a:t>Risk (</a:t>
            </a:r>
            <a:r>
              <a:rPr lang="en-US" sz="2400" dirty="0" err="1"/>
              <a:t>VaR</a:t>
            </a:r>
            <a:r>
              <a:rPr lang="en-US" sz="2400" dirty="0"/>
              <a:t>) is statistical measure that estimates potential loss in value of risky asset or portfolio, </a:t>
            </a:r>
            <a:r>
              <a:rPr lang="en-US" sz="2400" dirty="0" smtClean="0"/>
              <a:t>over defined </a:t>
            </a:r>
            <a:r>
              <a:rPr lang="en-US" sz="2400" dirty="0"/>
              <a:t>period of time, for a given confidence level. </a:t>
            </a:r>
            <a:r>
              <a:rPr lang="en-US" sz="2400" dirty="0" err="1"/>
              <a:t>VaR</a:t>
            </a:r>
            <a:r>
              <a:rPr lang="en-US" sz="2400" dirty="0"/>
              <a:t> always comes with </a:t>
            </a:r>
            <a:r>
              <a:rPr lang="en-US" sz="2400" dirty="0" smtClean="0"/>
              <a:t>confidence </a:t>
            </a:r>
            <a:r>
              <a:rPr lang="en-US" sz="2400" dirty="0"/>
              <a:t>level, which </a:t>
            </a:r>
            <a:r>
              <a:rPr lang="en-US" sz="2400" dirty="0" smtClean="0"/>
              <a:t>shows the </a:t>
            </a:r>
            <a:r>
              <a:rPr lang="en-US" sz="2400" dirty="0"/>
              <a:t>probability that losses will not exceed given value.</a:t>
            </a:r>
            <a:endParaRPr lang="ru-RU" sz="24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0"/>
            <a:ext cx="8229600" cy="774720"/>
          </a:xfrm>
        </p:spPr>
        <p:txBody>
          <a:bodyPr/>
          <a:lstStyle/>
          <a:p>
            <a:r>
              <a:rPr lang="en-US" dirty="0" smtClean="0"/>
              <a:t>History of </a:t>
            </a:r>
            <a:r>
              <a:rPr lang="en-US" dirty="0" err="1" smtClean="0"/>
              <a:t>VaR</a:t>
            </a:r>
            <a:endParaRPr lang="ru-RU" dirty="0"/>
          </a:p>
        </p:txBody>
      </p:sp>
      <p:sp>
        <p:nvSpPr>
          <p:cNvPr id="4" name="Прямоугольник 3"/>
          <p:cNvSpPr/>
          <p:nvPr/>
        </p:nvSpPr>
        <p:spPr>
          <a:xfrm>
            <a:off x="214282" y="857232"/>
            <a:ext cx="8715436" cy="2308324"/>
          </a:xfrm>
          <a:prstGeom prst="rect">
            <a:avLst/>
          </a:prstGeom>
        </p:spPr>
        <p:txBody>
          <a:bodyPr wrap="square">
            <a:spAutoFit/>
          </a:bodyPr>
          <a:lstStyle/>
          <a:p>
            <a:pPr algn="just"/>
            <a:r>
              <a:rPr lang="en-US" sz="2400" dirty="0" smtClean="0"/>
              <a:t>The term “value-at-risk” (</a:t>
            </a:r>
            <a:r>
              <a:rPr lang="en-US" sz="2400" dirty="0" err="1" smtClean="0"/>
              <a:t>VaR</a:t>
            </a:r>
            <a:r>
              <a:rPr lang="en-US" sz="2400" dirty="0" smtClean="0"/>
              <a:t>) did not enter the financial lexicon until the early 1990s, but the origins of value-at-risk measures go further back. These can be traced to capital requirements for US securities firms of the early 20th century, starting with an informal capital test the New York Stock Exchange (NYSE) first applied to member firms around 1922.</a:t>
            </a:r>
            <a:endParaRPr lang="ru-RU" sz="2400" dirty="0"/>
          </a:p>
        </p:txBody>
      </p:sp>
      <p:sp>
        <p:nvSpPr>
          <p:cNvPr id="5" name="Прямоугольник 4"/>
          <p:cNvSpPr/>
          <p:nvPr/>
        </p:nvSpPr>
        <p:spPr>
          <a:xfrm>
            <a:off x="214282" y="3143248"/>
            <a:ext cx="8929718" cy="3477875"/>
          </a:xfrm>
          <a:prstGeom prst="rect">
            <a:avLst/>
          </a:prstGeom>
        </p:spPr>
        <p:txBody>
          <a:bodyPr wrap="square">
            <a:spAutoFit/>
          </a:bodyPr>
          <a:lstStyle/>
          <a:p>
            <a:pPr fontAlgn="base"/>
            <a:r>
              <a:rPr lang="en-US" sz="2000" dirty="0" smtClean="0"/>
              <a:t>Later, additional regulatory value-at-risk measures were implemented for banks or securities firms, including:</a:t>
            </a:r>
          </a:p>
          <a:p>
            <a:pPr algn="just" fontAlgn="base">
              <a:buFont typeface="Arial" pitchFamily="34" charset="0"/>
              <a:buChar char="•"/>
            </a:pPr>
            <a:r>
              <a:rPr lang="en-US" sz="2000" dirty="0" smtClean="0"/>
              <a:t>the UK Securities and Futures Authority 1992 “portfolio” value-at-risk measure;</a:t>
            </a:r>
          </a:p>
          <a:p>
            <a:pPr algn="just" fontAlgn="base">
              <a:buFont typeface="Arial" pitchFamily="34" charset="0"/>
              <a:buChar char="•"/>
            </a:pPr>
            <a:r>
              <a:rPr lang="en-US" sz="2000" dirty="0" smtClean="0"/>
              <a:t>Europe’s 1993 Capital Adequacy Directive (CAD) “building-block” value-at-risk measure; and</a:t>
            </a:r>
          </a:p>
          <a:p>
            <a:pPr algn="just" fontAlgn="base">
              <a:buFont typeface="Arial" pitchFamily="34" charset="0"/>
              <a:buChar char="•"/>
            </a:pPr>
            <a:r>
              <a:rPr lang="en-US" sz="2000" dirty="0" smtClean="0"/>
              <a:t>the Basel Committee’s 1996 value-at-risk measure based largely upon the CAD building-block measure.</a:t>
            </a:r>
          </a:p>
          <a:p>
            <a:pPr algn="just" fontAlgn="base"/>
            <a:r>
              <a:rPr lang="en-US" sz="2000" dirty="0" smtClean="0"/>
              <a:t>In 1996; the Basel Committee approved the limited use of proprietary value-at-risk measures for calculating the market risk component of bank capital requirements. In this and other ways, regulatory initiatives helped motivate the development of proprietary value-at-risk measures.</a:t>
            </a:r>
            <a:endParaRPr lang="en-US" sz="2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err="1" smtClean="0"/>
              <a:t>VaR</a:t>
            </a:r>
            <a:endParaRPr lang="ru-RU" dirty="0"/>
          </a:p>
        </p:txBody>
      </p:sp>
      <p:sp>
        <p:nvSpPr>
          <p:cNvPr id="5" name="Прямоугольник 4"/>
          <p:cNvSpPr/>
          <p:nvPr/>
        </p:nvSpPr>
        <p:spPr>
          <a:xfrm>
            <a:off x="214282" y="1428736"/>
            <a:ext cx="8715436" cy="2677656"/>
          </a:xfrm>
          <a:prstGeom prst="rect">
            <a:avLst/>
          </a:prstGeom>
        </p:spPr>
        <p:txBody>
          <a:bodyPr wrap="square">
            <a:spAutoFit/>
          </a:bodyPr>
          <a:lstStyle/>
          <a:p>
            <a:pPr algn="just"/>
            <a:r>
              <a:rPr lang="en-US" sz="2400" b="1" dirty="0" smtClean="0"/>
              <a:t>VALUE AT RISK IS THE MAXIMUM AMOUNT OF MONEY THAT MAY BE LOST ON A PORTFOLIO OVER A GIVEN PERIOD OF TIME, WITH GIVEN LEVEL OF CONFIDENCE .</a:t>
            </a:r>
          </a:p>
          <a:p>
            <a:pPr algn="just"/>
            <a:endParaRPr lang="en-US" sz="2400" b="1" dirty="0"/>
          </a:p>
          <a:p>
            <a:pPr algn="just"/>
            <a:r>
              <a:rPr lang="en-US" sz="2400" dirty="0" smtClean="0"/>
              <a:t>For </a:t>
            </a:r>
            <a:r>
              <a:rPr lang="en-US" sz="2400" dirty="0"/>
              <a:t>an example, daily </a:t>
            </a:r>
            <a:r>
              <a:rPr lang="en-US" sz="2400" dirty="0" err="1"/>
              <a:t>VaR</a:t>
            </a:r>
            <a:r>
              <a:rPr lang="en-US" sz="2400" dirty="0"/>
              <a:t> of 100 Euros with confidence level of 95%, means that in normal </a:t>
            </a:r>
            <a:r>
              <a:rPr lang="en-US" sz="2400" dirty="0" smtClean="0"/>
              <a:t>market conditions - </a:t>
            </a:r>
            <a:r>
              <a:rPr lang="en-US" sz="2400" dirty="0"/>
              <a:t>or in 95 out of 100 days loss will not exceed 100 Euros.</a:t>
            </a:r>
            <a:endParaRPr lang="ru-RU" sz="2400" dirty="0"/>
          </a:p>
        </p:txBody>
      </p:sp>
      <p:sp>
        <p:nvSpPr>
          <p:cNvPr id="6" name="Прямоугольник 5"/>
          <p:cNvSpPr/>
          <p:nvPr/>
        </p:nvSpPr>
        <p:spPr>
          <a:xfrm>
            <a:off x="285720" y="4500570"/>
            <a:ext cx="8501122" cy="1569660"/>
          </a:xfrm>
          <a:prstGeom prst="rect">
            <a:avLst/>
          </a:prstGeom>
        </p:spPr>
        <p:txBody>
          <a:bodyPr wrap="square">
            <a:spAutoFit/>
          </a:bodyPr>
          <a:lstStyle/>
          <a:p>
            <a:r>
              <a:rPr lang="en-US" sz="2400" dirty="0"/>
              <a:t>With just one look at the definition of </a:t>
            </a:r>
            <a:r>
              <a:rPr lang="en-US" sz="2400" dirty="0" err="1"/>
              <a:t>VaR</a:t>
            </a:r>
            <a:r>
              <a:rPr lang="en-US" sz="2400" dirty="0"/>
              <a:t> it can be seen that there are two main parameters:</a:t>
            </a:r>
          </a:p>
          <a:p>
            <a:pPr>
              <a:buFont typeface="Arial" pitchFamily="34" charset="0"/>
              <a:buChar char="•"/>
            </a:pPr>
            <a:r>
              <a:rPr lang="en-US" sz="2400" dirty="0" smtClean="0"/>
              <a:t>Holding </a:t>
            </a:r>
            <a:r>
              <a:rPr lang="en-US" sz="2400" dirty="0"/>
              <a:t>period</a:t>
            </a:r>
          </a:p>
          <a:p>
            <a:pPr>
              <a:buFont typeface="Arial" pitchFamily="34" charset="0"/>
              <a:buChar char="•"/>
            </a:pPr>
            <a:r>
              <a:rPr lang="en-US" sz="2400" dirty="0" smtClean="0"/>
              <a:t>Confidence </a:t>
            </a:r>
            <a:r>
              <a:rPr lang="en-US" sz="2400" dirty="0"/>
              <a:t>level</a:t>
            </a:r>
            <a:endParaRPr lang="ru-RU" sz="24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sz="2800" b="1" dirty="0"/>
              <a:t>APPROACHES OF CALCULATING VALUE AT RISK</a:t>
            </a:r>
            <a:endParaRPr lang="ru-RU" sz="2800" dirty="0"/>
          </a:p>
        </p:txBody>
      </p:sp>
      <p:sp>
        <p:nvSpPr>
          <p:cNvPr id="4" name="Прямоугольник 3"/>
          <p:cNvSpPr/>
          <p:nvPr/>
        </p:nvSpPr>
        <p:spPr>
          <a:xfrm>
            <a:off x="2500298" y="1357298"/>
            <a:ext cx="3253198" cy="400110"/>
          </a:xfrm>
          <a:prstGeom prst="rect">
            <a:avLst/>
          </a:prstGeom>
        </p:spPr>
        <p:txBody>
          <a:bodyPr wrap="none">
            <a:spAutoFit/>
          </a:bodyPr>
          <a:lstStyle/>
          <a:p>
            <a:r>
              <a:rPr lang="en-US" sz="2000" b="1" dirty="0" smtClean="0"/>
              <a:t>Variance-Covariance </a:t>
            </a:r>
            <a:r>
              <a:rPr lang="en-US" sz="2000" b="1" dirty="0"/>
              <a:t>method</a:t>
            </a:r>
            <a:endParaRPr lang="ru-RU" sz="2000" dirty="0"/>
          </a:p>
        </p:txBody>
      </p:sp>
      <p:sp>
        <p:nvSpPr>
          <p:cNvPr id="5" name="Прямоугольник 4"/>
          <p:cNvSpPr/>
          <p:nvPr/>
        </p:nvSpPr>
        <p:spPr>
          <a:xfrm>
            <a:off x="285720" y="2071678"/>
            <a:ext cx="8643998" cy="3046988"/>
          </a:xfrm>
          <a:prstGeom prst="rect">
            <a:avLst/>
          </a:prstGeom>
        </p:spPr>
        <p:txBody>
          <a:bodyPr wrap="square">
            <a:spAutoFit/>
          </a:bodyPr>
          <a:lstStyle/>
          <a:p>
            <a:pPr algn="just"/>
            <a:r>
              <a:rPr lang="en-US" sz="2400" dirty="0"/>
              <a:t>Variance-Covariance method is also known as Linear </a:t>
            </a:r>
            <a:r>
              <a:rPr lang="en-US" sz="2400" dirty="0" err="1"/>
              <a:t>VaR</a:t>
            </a:r>
            <a:r>
              <a:rPr lang="en-US" sz="2400" dirty="0"/>
              <a:t> or Delta normal </a:t>
            </a:r>
            <a:r>
              <a:rPr lang="en-US" sz="2400" dirty="0" err="1"/>
              <a:t>VaR.</a:t>
            </a:r>
            <a:r>
              <a:rPr lang="en-US" sz="2400" dirty="0"/>
              <a:t> This approach is </a:t>
            </a:r>
            <a:r>
              <a:rPr lang="en-US" sz="2400" dirty="0" smtClean="0"/>
              <a:t>relatively  simple </a:t>
            </a:r>
            <a:r>
              <a:rPr lang="en-US" sz="2400" dirty="0"/>
              <a:t>and is widely used. This method includes parts of modern portfolio theory of Harry Markowitz, </a:t>
            </a:r>
            <a:r>
              <a:rPr lang="en-US" sz="2400" dirty="0" smtClean="0"/>
              <a:t>by taking </a:t>
            </a:r>
            <a:r>
              <a:rPr lang="en-US" sz="2400" dirty="0"/>
              <a:t>account of correlation coefficients between assets</a:t>
            </a:r>
            <a:r>
              <a:rPr lang="en-US" sz="2400" dirty="0" smtClean="0"/>
              <a:t>. Historical </a:t>
            </a:r>
            <a:r>
              <a:rPr lang="en-US" sz="2400" dirty="0"/>
              <a:t>data is used to calculate main parameters: mean, standard deviation, correlation. This </a:t>
            </a:r>
            <a:r>
              <a:rPr lang="en-US" sz="2400" dirty="0" smtClean="0"/>
              <a:t>method calculates </a:t>
            </a:r>
            <a:r>
              <a:rPr lang="en-US" sz="2400" dirty="0" err="1"/>
              <a:t>VaR</a:t>
            </a:r>
            <a:r>
              <a:rPr lang="en-US" sz="2400" dirty="0"/>
              <a:t> by assuming some theoretical distribution of asset returns. Usually normal distribution </a:t>
            </a:r>
            <a:r>
              <a:rPr lang="en-US" sz="2400" dirty="0" smtClean="0"/>
              <a:t>is used</a:t>
            </a:r>
            <a:r>
              <a:rPr lang="en-US" sz="2400" dirty="0"/>
              <a:t>.</a:t>
            </a:r>
            <a:endParaRPr lang="ru-RU" sz="2400" dirty="0"/>
          </a:p>
        </p:txBody>
      </p:sp>
      <p:sp>
        <p:nvSpPr>
          <p:cNvPr id="6" name="Прямоугольник 5"/>
          <p:cNvSpPr/>
          <p:nvPr/>
        </p:nvSpPr>
        <p:spPr>
          <a:xfrm>
            <a:off x="428596" y="5143512"/>
            <a:ext cx="8143932" cy="461665"/>
          </a:xfrm>
          <a:prstGeom prst="rect">
            <a:avLst/>
          </a:prstGeom>
        </p:spPr>
        <p:txBody>
          <a:bodyPr wrap="square">
            <a:spAutoFit/>
          </a:bodyPr>
          <a:lstStyle/>
          <a:p>
            <a:r>
              <a:rPr lang="en-US" sz="2400" dirty="0" err="1"/>
              <a:t>VaR</a:t>
            </a:r>
            <a:r>
              <a:rPr lang="en-US" sz="2400" dirty="0"/>
              <a:t> can be calculated as multiple of standard deviation.</a:t>
            </a:r>
            <a:endParaRPr lang="ru-RU" sz="2400" dirty="0"/>
          </a:p>
        </p:txBody>
      </p:sp>
      <p:pic>
        <p:nvPicPr>
          <p:cNvPr id="1026" name="Picture 2"/>
          <p:cNvPicPr>
            <a:picLocks noChangeAspect="1" noChangeArrowheads="1"/>
          </p:cNvPicPr>
          <p:nvPr/>
        </p:nvPicPr>
        <p:blipFill>
          <a:blip r:embed="rId2"/>
          <a:srcRect/>
          <a:stretch>
            <a:fillRect/>
          </a:stretch>
        </p:blipFill>
        <p:spPr bwMode="auto">
          <a:xfrm>
            <a:off x="1857356" y="5715016"/>
            <a:ext cx="3082824" cy="428628"/>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a:srcRect/>
          <a:stretch>
            <a:fillRect/>
          </a:stretch>
        </p:blipFill>
        <p:spPr bwMode="auto">
          <a:xfrm>
            <a:off x="1928794" y="6215082"/>
            <a:ext cx="3000396" cy="535282"/>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0" y="1481139"/>
            <a:ext cx="9143999" cy="4038764"/>
          </a:xfrm>
          <a:prstGeom prst="rect">
            <a:avLst/>
          </a:prstGeom>
          <a:noFill/>
          <a:ln w="9525">
            <a:noFill/>
            <a:miter lim="800000"/>
            <a:headEnd/>
            <a:tailEnd/>
          </a:ln>
          <a:effectLst/>
        </p:spPr>
      </p:pic>
      <p:sp>
        <p:nvSpPr>
          <p:cNvPr id="5" name="Прямоугольник 4"/>
          <p:cNvSpPr/>
          <p:nvPr/>
        </p:nvSpPr>
        <p:spPr>
          <a:xfrm>
            <a:off x="2643174" y="500042"/>
            <a:ext cx="3864712" cy="461665"/>
          </a:xfrm>
          <a:prstGeom prst="rect">
            <a:avLst/>
          </a:prstGeom>
        </p:spPr>
        <p:txBody>
          <a:bodyPr wrap="none">
            <a:spAutoFit/>
          </a:bodyPr>
          <a:lstStyle/>
          <a:p>
            <a:r>
              <a:rPr lang="en-US" sz="2400" b="1" dirty="0" smtClean="0"/>
              <a:t>Variance-Covariance </a:t>
            </a:r>
            <a:r>
              <a:rPr lang="en-US" sz="2400" b="1" dirty="0"/>
              <a:t>method</a:t>
            </a:r>
            <a:endParaRPr lang="ru-RU" sz="2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36" y="357166"/>
            <a:ext cx="3864712" cy="461665"/>
          </a:xfrm>
          <a:prstGeom prst="rect">
            <a:avLst/>
          </a:prstGeom>
        </p:spPr>
        <p:txBody>
          <a:bodyPr wrap="none">
            <a:spAutoFit/>
          </a:bodyPr>
          <a:lstStyle/>
          <a:p>
            <a:r>
              <a:rPr lang="en-US" sz="2400" b="1" dirty="0" smtClean="0"/>
              <a:t>Variance-Covariance </a:t>
            </a:r>
            <a:r>
              <a:rPr lang="en-US" sz="2400" b="1" dirty="0"/>
              <a:t>method</a:t>
            </a:r>
            <a:endParaRPr lang="ru-RU" sz="2400" dirty="0"/>
          </a:p>
        </p:txBody>
      </p:sp>
      <p:pic>
        <p:nvPicPr>
          <p:cNvPr id="3074" name="Picture 2"/>
          <p:cNvPicPr>
            <a:picLocks noChangeAspect="1" noChangeArrowheads="1"/>
          </p:cNvPicPr>
          <p:nvPr/>
        </p:nvPicPr>
        <p:blipFill>
          <a:blip r:embed="rId2"/>
          <a:srcRect/>
          <a:stretch>
            <a:fillRect/>
          </a:stretch>
        </p:blipFill>
        <p:spPr bwMode="auto">
          <a:xfrm>
            <a:off x="142844" y="1285860"/>
            <a:ext cx="8942928" cy="3000396"/>
          </a:xfrm>
          <a:prstGeom prst="rect">
            <a:avLst/>
          </a:prstGeom>
          <a:noFill/>
          <a:ln w="9525">
            <a:noFill/>
            <a:miter lim="800000"/>
            <a:headEnd/>
            <a:tailEnd/>
          </a:ln>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2"/>
          <a:srcRect/>
          <a:stretch>
            <a:fillRect/>
          </a:stretch>
        </p:blipFill>
        <p:spPr bwMode="auto">
          <a:xfrm>
            <a:off x="0" y="1928802"/>
            <a:ext cx="9107626" cy="4446916"/>
          </a:xfrm>
          <a:prstGeom prst="rect">
            <a:avLst/>
          </a:prstGeom>
          <a:noFill/>
          <a:ln w="9525">
            <a:noFill/>
            <a:miter lim="800000"/>
            <a:headEnd/>
            <a:tailEnd/>
          </a:ln>
          <a:effectLst/>
        </p:spPr>
      </p:pic>
      <p:sp>
        <p:nvSpPr>
          <p:cNvPr id="8" name="Прямоугольник 7"/>
          <p:cNvSpPr/>
          <p:nvPr/>
        </p:nvSpPr>
        <p:spPr>
          <a:xfrm>
            <a:off x="2571736" y="357166"/>
            <a:ext cx="3864712" cy="461665"/>
          </a:xfrm>
          <a:prstGeom prst="rect">
            <a:avLst/>
          </a:prstGeom>
        </p:spPr>
        <p:txBody>
          <a:bodyPr wrap="none">
            <a:spAutoFit/>
          </a:bodyPr>
          <a:lstStyle/>
          <a:p>
            <a:r>
              <a:rPr lang="en-US" sz="2400" b="1" dirty="0" smtClean="0"/>
              <a:t>Variance-Covariance </a:t>
            </a:r>
            <a:r>
              <a:rPr lang="en-US" sz="2400" b="1" dirty="0"/>
              <a:t>method</a:t>
            </a:r>
            <a:endParaRPr lang="ru-RU" sz="2400" dirty="0"/>
          </a:p>
        </p:txBody>
      </p:sp>
      <p:sp>
        <p:nvSpPr>
          <p:cNvPr id="9" name="TextBox 8"/>
          <p:cNvSpPr txBox="1"/>
          <p:nvPr/>
        </p:nvSpPr>
        <p:spPr>
          <a:xfrm>
            <a:off x="428596" y="1071546"/>
            <a:ext cx="8143932" cy="461665"/>
          </a:xfrm>
          <a:prstGeom prst="rect">
            <a:avLst/>
          </a:prstGeom>
          <a:noFill/>
        </p:spPr>
        <p:txBody>
          <a:bodyPr wrap="square" rtlCol="0">
            <a:spAutoFit/>
          </a:bodyPr>
          <a:lstStyle/>
          <a:p>
            <a:r>
              <a:rPr lang="en-US" sz="2400" dirty="0" smtClean="0"/>
              <a:t>Procedure of Variance-Covariance method in a bank :</a:t>
            </a:r>
            <a:endParaRPr lang="ru-RU" sz="24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714612" y="357166"/>
            <a:ext cx="3239798" cy="523220"/>
          </a:xfrm>
          <a:prstGeom prst="rect">
            <a:avLst/>
          </a:prstGeom>
        </p:spPr>
        <p:txBody>
          <a:bodyPr wrap="none">
            <a:spAutoFit/>
          </a:bodyPr>
          <a:lstStyle/>
          <a:p>
            <a:r>
              <a:rPr lang="en-US" sz="2800" b="1" dirty="0"/>
              <a:t>Historical simulation</a:t>
            </a:r>
            <a:endParaRPr lang="ru-RU" sz="2800" dirty="0"/>
          </a:p>
        </p:txBody>
      </p:sp>
      <p:sp>
        <p:nvSpPr>
          <p:cNvPr id="5" name="Прямоугольник 4"/>
          <p:cNvSpPr/>
          <p:nvPr/>
        </p:nvSpPr>
        <p:spPr>
          <a:xfrm>
            <a:off x="428596" y="1142984"/>
            <a:ext cx="8286808" cy="1200329"/>
          </a:xfrm>
          <a:prstGeom prst="rect">
            <a:avLst/>
          </a:prstGeom>
        </p:spPr>
        <p:txBody>
          <a:bodyPr wrap="square">
            <a:spAutoFit/>
          </a:bodyPr>
          <a:lstStyle/>
          <a:p>
            <a:r>
              <a:rPr lang="en-US" sz="2400" dirty="0"/>
              <a:t>The correct method of calculating </a:t>
            </a:r>
            <a:r>
              <a:rPr lang="en-US" sz="2400" dirty="0" err="1"/>
              <a:t>VaR</a:t>
            </a:r>
            <a:r>
              <a:rPr lang="en-US" sz="2400" dirty="0"/>
              <a:t> using historical simulation is to use history of percentage </a:t>
            </a:r>
            <a:r>
              <a:rPr lang="en-US" sz="2400" dirty="0" smtClean="0"/>
              <a:t>price changes </a:t>
            </a:r>
            <a:r>
              <a:rPr lang="en-US" sz="2400" dirty="0"/>
              <a:t>and apply these to today’s portfolio</a:t>
            </a:r>
            <a:endParaRPr lang="ru-RU" sz="2400" dirty="0"/>
          </a:p>
        </p:txBody>
      </p:sp>
      <p:sp>
        <p:nvSpPr>
          <p:cNvPr id="6" name="Прямоугольник 5"/>
          <p:cNvSpPr/>
          <p:nvPr/>
        </p:nvSpPr>
        <p:spPr>
          <a:xfrm>
            <a:off x="357158" y="2714620"/>
            <a:ext cx="8429684" cy="2677656"/>
          </a:xfrm>
          <a:prstGeom prst="rect">
            <a:avLst/>
          </a:prstGeom>
        </p:spPr>
        <p:txBody>
          <a:bodyPr wrap="square">
            <a:spAutoFit/>
          </a:bodyPr>
          <a:lstStyle/>
          <a:p>
            <a:pPr marL="457200" indent="-457200">
              <a:buFont typeface="+mj-lt"/>
              <a:buAutoNum type="arabicPeriod"/>
            </a:pPr>
            <a:r>
              <a:rPr lang="en-US" sz="2400" dirty="0" smtClean="0"/>
              <a:t>Obtain </a:t>
            </a:r>
            <a:r>
              <a:rPr lang="en-US" sz="2400" dirty="0"/>
              <a:t>price change series for every asset or risk factor needed to revalue the portfolio</a:t>
            </a:r>
          </a:p>
          <a:p>
            <a:pPr marL="457200" indent="-457200">
              <a:buFont typeface="+mj-lt"/>
              <a:buAutoNum type="arabicPeriod"/>
            </a:pPr>
            <a:r>
              <a:rPr lang="en-US" sz="2400" dirty="0" smtClean="0"/>
              <a:t>Apply </a:t>
            </a:r>
            <a:r>
              <a:rPr lang="en-US" sz="2400" dirty="0"/>
              <a:t>price changes to the portfolio to generate a “historical” series of portfolio values changes</a:t>
            </a:r>
          </a:p>
          <a:p>
            <a:pPr marL="457200" indent="-457200">
              <a:buFont typeface="+mj-lt"/>
              <a:buAutoNum type="arabicPeriod"/>
            </a:pPr>
            <a:r>
              <a:rPr lang="en-US" sz="2400" dirty="0" smtClean="0"/>
              <a:t>Sort </a:t>
            </a:r>
            <a:r>
              <a:rPr lang="en-US" sz="2400" dirty="0"/>
              <a:t>the series of portfolio value changes into </a:t>
            </a:r>
            <a:r>
              <a:rPr lang="en-US" sz="2400" dirty="0" smtClean="0"/>
              <a:t>percentiles</a:t>
            </a:r>
          </a:p>
          <a:p>
            <a:pPr marL="457200" indent="-457200">
              <a:buFont typeface="+mj-lt"/>
              <a:buAutoNum type="arabicPeriod"/>
            </a:pPr>
            <a:r>
              <a:rPr lang="en-US" sz="2400" dirty="0" smtClean="0"/>
              <a:t>The </a:t>
            </a:r>
            <a:r>
              <a:rPr lang="en-US" sz="2400" dirty="0" err="1"/>
              <a:t>VaR</a:t>
            </a:r>
            <a:r>
              <a:rPr lang="en-US" sz="2400" dirty="0"/>
              <a:t> of the portfolio is the value change corresponding to the required level of confidence</a:t>
            </a:r>
            <a:endParaRPr lang="ru-RU" sz="2400"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101</TotalTime>
  <Words>522</Words>
  <Application>Microsoft Office PowerPoint</Application>
  <PresentationFormat>Экран (4:3)</PresentationFormat>
  <Paragraphs>38</Paragraphs>
  <Slides>16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Тема Office</vt:lpstr>
      <vt:lpstr>Value at risk estimation</vt:lpstr>
      <vt:lpstr>VaR </vt:lpstr>
      <vt:lpstr>History of VaR</vt:lpstr>
      <vt:lpstr>VaR</vt:lpstr>
      <vt:lpstr>APPROACHES OF CALCULATING VALUE AT RISK</vt:lpstr>
      <vt:lpstr>Слайд 6</vt:lpstr>
      <vt:lpstr>Слайд 7</vt:lpstr>
      <vt:lpstr>Слайд 8</vt:lpstr>
      <vt:lpstr>Слайд 9</vt:lpstr>
      <vt:lpstr>Слайд 10</vt:lpstr>
      <vt:lpstr>Слайд 11</vt:lpstr>
      <vt:lpstr>Слайд 12</vt:lpstr>
      <vt:lpstr>Слайд 13</vt:lpstr>
      <vt:lpstr>Слайд 14</vt:lpstr>
      <vt:lpstr>Some pros and cons about value at risk</vt:lpstr>
      <vt:lpstr>Some pros and cons about value at risk</vt:lpstr>
    </vt:vector>
  </TitlesOfParts>
  <Company>Reanimator Extreme Edition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Value at risk estimation</dc:title>
  <dc:creator>123</dc:creator>
  <cp:lastModifiedBy>123</cp:lastModifiedBy>
  <cp:revision>19</cp:revision>
  <dcterms:created xsi:type="dcterms:W3CDTF">2018-03-26T08:39:42Z</dcterms:created>
  <dcterms:modified xsi:type="dcterms:W3CDTF">2020-07-01T19:45:41Z</dcterms:modified>
</cp:coreProperties>
</file>